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58" r:id="rId3"/>
    <p:sldId id="272" r:id="rId4"/>
    <p:sldId id="260" r:id="rId5"/>
    <p:sldId id="261" r:id="rId6"/>
    <p:sldId id="262" r:id="rId7"/>
    <p:sldId id="263" r:id="rId8"/>
    <p:sldId id="264" r:id="rId9"/>
    <p:sldId id="265" r:id="rId10"/>
    <p:sldId id="266" r:id="rId11"/>
    <p:sldId id="267" r:id="rId12"/>
    <p:sldId id="269" r:id="rId13"/>
    <p:sldId id="268" r:id="rId14"/>
    <p:sldId id="270" r:id="rId15"/>
    <p:sldId id="271" r:id="rId16"/>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79602" autoAdjust="0"/>
  </p:normalViewPr>
  <p:slideViewPr>
    <p:cSldViewPr>
      <p:cViewPr varScale="1">
        <p:scale>
          <a:sx n="73" d="100"/>
          <a:sy n="73" d="100"/>
        </p:scale>
        <p:origin x="147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3891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891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3631573-BBB2-4671-8562-D4B617AF1253}" type="slidenum">
              <a:rPr lang="en-US" altLang="en-US"/>
              <a:pPr/>
              <a:t>‹#›</a:t>
            </a:fld>
            <a:endParaRPr lang="en-US" altLang="en-US"/>
          </a:p>
        </p:txBody>
      </p:sp>
    </p:spTree>
    <p:extLst>
      <p:ext uri="{BB962C8B-B14F-4D97-AF65-F5344CB8AC3E}">
        <p14:creationId xmlns:p14="http://schemas.microsoft.com/office/powerpoint/2010/main" val="1008139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3783FFA-0A2C-4F76-9CB1-6A0B8E402EDA}" type="slidenum">
              <a:rPr lang="en-US" altLang="en-US"/>
              <a:pPr/>
              <a:t>‹#›</a:t>
            </a:fld>
            <a:endParaRPr lang="en-US" altLang="en-US"/>
          </a:p>
        </p:txBody>
      </p:sp>
    </p:spTree>
    <p:extLst>
      <p:ext uri="{BB962C8B-B14F-4D97-AF65-F5344CB8AC3E}">
        <p14:creationId xmlns:p14="http://schemas.microsoft.com/office/powerpoint/2010/main" val="20832126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263D6A-2D87-4B79-B748-D387FD6898A5}" type="slidenum">
              <a:rPr lang="en-US" altLang="en-US"/>
              <a:pPr/>
              <a:t>1</a:t>
            </a:fld>
            <a:endParaRPr lang="en-US" altLang="en-US"/>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altLang="en-US" sz="2400" b="1"/>
              <a:t>               *****   Press the “ F5 ” button on your keyboard to start the slideshow  *****</a:t>
            </a:r>
          </a:p>
        </p:txBody>
      </p:sp>
    </p:spTree>
    <p:extLst>
      <p:ext uri="{BB962C8B-B14F-4D97-AF65-F5344CB8AC3E}">
        <p14:creationId xmlns:p14="http://schemas.microsoft.com/office/powerpoint/2010/main" val="3200176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F4A8A-C828-4592-8019-258682B42F25}" type="slidenum">
              <a:rPr lang="en-US" altLang="en-US"/>
              <a:pPr/>
              <a:t>10</a:t>
            </a:fld>
            <a:endParaRPr lang="en-US" alt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ltLang="en-US"/>
              <a:t>The best source from which to seek information is the Virginia Tech website at www.vt.edu.  If a situation were to occur, an alert would be added to the homepage giving information on appropriate actions to be taken.  </a:t>
            </a:r>
            <a:r>
              <a:rPr lang="en-US" altLang="en-US" b="1"/>
              <a:t>Criminal alerts can be found on the Virginia Tech Police Department’s website at www.Police.VT.edu.</a:t>
            </a:r>
          </a:p>
          <a:p>
            <a:endParaRPr lang="en-US" altLang="en-US" b="1"/>
          </a:p>
          <a:p>
            <a:r>
              <a:rPr lang="en-US" altLang="en-US" b="1"/>
              <a:t>DONE!!!</a:t>
            </a:r>
          </a:p>
        </p:txBody>
      </p:sp>
    </p:spTree>
    <p:extLst>
      <p:ext uri="{BB962C8B-B14F-4D97-AF65-F5344CB8AC3E}">
        <p14:creationId xmlns:p14="http://schemas.microsoft.com/office/powerpoint/2010/main" val="933778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549AB-C3D3-435C-B844-D06C2618E9A6}" type="slidenum">
              <a:rPr lang="en-US" altLang="en-US"/>
              <a:pPr/>
              <a:t>11</a:t>
            </a:fld>
            <a:endParaRPr lang="en-US" alt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tLang="en-US"/>
              <a:t>The VT Alerts system allows the University to contact students, faculty, and staff through text messages, instant messages, phone calls, and email.  Students, faculty, and staff must sign up to receive these alerts.  </a:t>
            </a:r>
            <a:r>
              <a:rPr lang="en-US" altLang="en-US" b="1"/>
              <a:t>A link to the signup page is also on the Virginia Tech Police Department’s website at www.Police.VT.edu.</a:t>
            </a:r>
          </a:p>
          <a:p>
            <a:endParaRPr lang="en-US" altLang="en-US" b="1"/>
          </a:p>
          <a:p>
            <a:r>
              <a:rPr lang="en-US" altLang="en-US" b="1"/>
              <a:t>There are other means of notification that are available to Virginia Tech.  The Blast Email system gives the university the option of sending all vt.edu addresses notification of an emergency.  The same capability is available through the telephone system, as an emergency message can be sent to all campus telephones.</a:t>
            </a:r>
          </a:p>
          <a:p>
            <a:endParaRPr lang="en-US" altLang="en-US" b="1"/>
          </a:p>
          <a:p>
            <a:r>
              <a:rPr lang="en-US" altLang="en-US" b="1"/>
              <a:t>DONE!!</a:t>
            </a:r>
          </a:p>
        </p:txBody>
      </p:sp>
    </p:spTree>
    <p:extLst>
      <p:ext uri="{BB962C8B-B14F-4D97-AF65-F5344CB8AC3E}">
        <p14:creationId xmlns:p14="http://schemas.microsoft.com/office/powerpoint/2010/main" val="3595113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60E31-62FD-4C71-82C9-E4F515B52E76}" type="slidenum">
              <a:rPr lang="en-US" altLang="en-US"/>
              <a:pPr/>
              <a:t>12</a:t>
            </a:fld>
            <a:endParaRPr lang="en-US" altLang="en-US"/>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ltLang="en-US"/>
              <a:t>The Virginia Tech Police Department offers several free safety programs.  Rape Aggression Defense class is a free self-defense class offered to females.  The Community Outreach Unit offers security surveys of departments, including their building and grounds.  This unit also provides educational programs to faculty, staff, students and visitors regarding topics such as personal, vehicular and property security, sexual assault programs, alcohol, and more.  A list of topics can be found on the website, as well as how to request them. </a:t>
            </a:r>
          </a:p>
        </p:txBody>
      </p:sp>
    </p:spTree>
    <p:extLst>
      <p:ext uri="{BB962C8B-B14F-4D97-AF65-F5344CB8AC3E}">
        <p14:creationId xmlns:p14="http://schemas.microsoft.com/office/powerpoint/2010/main" val="1167772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34442-5328-48D8-9C78-56346F5B5617}" type="slidenum">
              <a:rPr lang="en-US" altLang="en-US"/>
              <a:pPr/>
              <a:t>13</a:t>
            </a:fld>
            <a:endParaRPr lang="en-US" altLang="en-US"/>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ltLang="en-US" b="1"/>
              <a:t>Virginia Tech</a:t>
            </a:r>
            <a:r>
              <a:rPr lang="en-US" altLang="en-US"/>
              <a:t> also provides a service called, “Safe Ride”.  This program runs from sunset to sunrise, and will take the community to and from any campus property (including research facilities).  If calling from off campus or from a cell phone, dial 231-SAFE.</a:t>
            </a:r>
          </a:p>
        </p:txBody>
      </p:sp>
    </p:spTree>
    <p:extLst>
      <p:ext uri="{BB962C8B-B14F-4D97-AF65-F5344CB8AC3E}">
        <p14:creationId xmlns:p14="http://schemas.microsoft.com/office/powerpoint/2010/main" val="1080541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F8514D-1650-414E-875B-EF1B26042128}" type="slidenum">
              <a:rPr lang="en-US" altLang="en-US"/>
              <a:pPr/>
              <a:t>14</a:t>
            </a:fld>
            <a:endParaRPr lang="en-US" altLang="en-US"/>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ltLang="en-US"/>
              <a:t>The annual Clery Report provides information about crime on campus, services offered </a:t>
            </a:r>
            <a:r>
              <a:rPr lang="en-US" altLang="en-US" b="1"/>
              <a:t>by the Virginia Tech Police Department</a:t>
            </a:r>
            <a:r>
              <a:rPr lang="en-US" altLang="en-US"/>
              <a:t> and safety tips to help make your experience at Virginia Tech a positive one.</a:t>
            </a:r>
          </a:p>
        </p:txBody>
      </p:sp>
    </p:spTree>
    <p:extLst>
      <p:ext uri="{BB962C8B-B14F-4D97-AF65-F5344CB8AC3E}">
        <p14:creationId xmlns:p14="http://schemas.microsoft.com/office/powerpoint/2010/main" val="964257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54A42E-4B32-46E9-BEAD-B0508B9ABB1D}" type="slidenum">
              <a:rPr lang="en-US" altLang="en-US"/>
              <a:pPr/>
              <a:t>15</a:t>
            </a:fld>
            <a:endParaRPr lang="en-US" alt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ltLang="en-US"/>
              <a:t>All of this information and more can be found online at the Virginia Tech Police Department’s website at www.police.vt.edu.</a:t>
            </a:r>
          </a:p>
          <a:p>
            <a:endParaRPr lang="en-US" altLang="en-US"/>
          </a:p>
          <a:p>
            <a:r>
              <a:rPr lang="en-US" altLang="en-US"/>
              <a:t>If you have any questions, email alleng@vt.edu</a:t>
            </a:r>
          </a:p>
        </p:txBody>
      </p:sp>
    </p:spTree>
    <p:extLst>
      <p:ext uri="{BB962C8B-B14F-4D97-AF65-F5344CB8AC3E}">
        <p14:creationId xmlns:p14="http://schemas.microsoft.com/office/powerpoint/2010/main" val="3715089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18F6B1-C900-4486-8362-F15E293A375D}" type="slidenum">
              <a:rPr lang="en-US" altLang="en-US"/>
              <a:pPr/>
              <a:t>2</a:t>
            </a:fld>
            <a:endParaRPr lang="en-US" altLang="en-US"/>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ltLang="en-US"/>
              <a:t>You will see these posters on campus with emergency tips.  They are also available online on the Virginia Tech Police Department’s website at www.Police.VT.edu.</a:t>
            </a:r>
          </a:p>
          <a:p>
            <a:endParaRPr lang="en-US" altLang="en-US"/>
          </a:p>
        </p:txBody>
      </p:sp>
    </p:spTree>
    <p:extLst>
      <p:ext uri="{BB962C8B-B14F-4D97-AF65-F5344CB8AC3E}">
        <p14:creationId xmlns:p14="http://schemas.microsoft.com/office/powerpoint/2010/main" val="2757741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A04B2-7444-435A-AC00-EF87FB16C62A}" type="slidenum">
              <a:rPr lang="en-US" altLang="en-US"/>
              <a:pPr/>
              <a:t>3</a:t>
            </a:fld>
            <a:endParaRPr lang="en-US" alt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4880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3D704F-4D66-47B0-AC07-CC72819EB337}" type="slidenum">
              <a:rPr lang="en-US" altLang="en-US"/>
              <a:pPr/>
              <a:t>4</a:t>
            </a:fld>
            <a:endParaRPr lang="en-US" alt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ltLang="en-US"/>
              <a:t>Please familiarize yourself with the evacuation routes that are posted in each building on campus.  </a:t>
            </a:r>
            <a:r>
              <a:rPr lang="en-US" altLang="en-US" b="1" i="1"/>
              <a:t>Fire alarms are monitored by the Virginia Tech Police Department.</a:t>
            </a:r>
            <a:r>
              <a:rPr lang="en-US" altLang="en-US"/>
              <a:t>  If an alarm activates, simply follow these tips.  Evacuate every time, and do not reenter until the “all clear” is sounded.</a:t>
            </a:r>
          </a:p>
          <a:p>
            <a:endParaRPr lang="en-US" altLang="en-US"/>
          </a:p>
          <a:p>
            <a:r>
              <a:rPr lang="en-US" altLang="en-US" b="1"/>
              <a:t>DONE!!</a:t>
            </a:r>
          </a:p>
        </p:txBody>
      </p:sp>
    </p:spTree>
    <p:extLst>
      <p:ext uri="{BB962C8B-B14F-4D97-AF65-F5344CB8AC3E}">
        <p14:creationId xmlns:p14="http://schemas.microsoft.com/office/powerpoint/2010/main" val="2096840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41FD5D-FD3E-49EA-8079-EA4528F7BE5A}" type="slidenum">
              <a:rPr lang="en-US" altLang="en-US"/>
              <a:pPr/>
              <a:t>5</a:t>
            </a:fld>
            <a:endParaRPr lang="en-US" alt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ltLang="en-US"/>
              <a:t>If the warning siren sounds, remember the Four “S”es. Seek shelter, shut all doors and windows, stay away from exterior windows and seek information.  You can call 231-6668 or go to the Virginia Tech homepage at www.vt.edu for information.</a:t>
            </a:r>
          </a:p>
          <a:p>
            <a:r>
              <a:rPr lang="en-US" altLang="en-US"/>
              <a:t>  </a:t>
            </a:r>
          </a:p>
          <a:p>
            <a:endParaRPr lang="en-US" altLang="en-US"/>
          </a:p>
        </p:txBody>
      </p:sp>
    </p:spTree>
    <p:extLst>
      <p:ext uri="{BB962C8B-B14F-4D97-AF65-F5344CB8AC3E}">
        <p14:creationId xmlns:p14="http://schemas.microsoft.com/office/powerpoint/2010/main" val="3150205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1E354-5BF4-4D65-8CA9-C48FAED223B0}" type="slidenum">
              <a:rPr lang="en-US" altLang="en-US"/>
              <a:pPr/>
              <a:t>6</a:t>
            </a:fld>
            <a:endParaRPr lang="en-US" altLang="en-US"/>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ltLang="en-US"/>
              <a:t>If you witness someone acting suspiciously, or an object that seems out of place, report it to the Virginia Tech Police Department.  If a person or situation makes you feel uneasy, trust your instincts and report it.</a:t>
            </a:r>
          </a:p>
        </p:txBody>
      </p:sp>
    </p:spTree>
    <p:extLst>
      <p:ext uri="{BB962C8B-B14F-4D97-AF65-F5344CB8AC3E}">
        <p14:creationId xmlns:p14="http://schemas.microsoft.com/office/powerpoint/2010/main" val="3112926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8783E2-3DFF-4AFA-A551-2456BF617E7D}" type="slidenum">
              <a:rPr lang="en-US" altLang="en-US"/>
              <a:pPr/>
              <a:t>7</a:t>
            </a:fld>
            <a:endParaRPr lang="en-US" alt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ltLang="en-US"/>
              <a:t>If you see or hear a bomb threat, evacuate immediately, then report it.</a:t>
            </a:r>
          </a:p>
        </p:txBody>
      </p:sp>
    </p:spTree>
    <p:extLst>
      <p:ext uri="{BB962C8B-B14F-4D97-AF65-F5344CB8AC3E}">
        <p14:creationId xmlns:p14="http://schemas.microsoft.com/office/powerpoint/2010/main" val="1061389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CA392-AE5C-436E-8362-9AC6604AAE91}" type="slidenum">
              <a:rPr lang="en-US" altLang="en-US"/>
              <a:pPr/>
              <a:t>8</a:t>
            </a:fld>
            <a:endParaRPr lang="en-US" alt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ltLang="en-US"/>
              <a:t>If you are in a building during a power outage, r</a:t>
            </a:r>
            <a:r>
              <a:rPr lang="en-US" altLang="en-US" b="1"/>
              <a:t>emain calm and wait to see if a generator comes on to provide emergency lighting.  Then move cautiously to a lit area.  For localized outages you can contact facilities at 231-4300, and for prolonged outages call 231-6668. </a:t>
            </a:r>
          </a:p>
          <a:p>
            <a:endParaRPr lang="en-US" altLang="en-US"/>
          </a:p>
          <a:p>
            <a:r>
              <a:rPr lang="en-US" altLang="en-US" b="1"/>
              <a:t>ADD MORE VERBAGE!!!</a:t>
            </a:r>
          </a:p>
          <a:p>
            <a:endParaRPr lang="en-US" altLang="en-US" b="1"/>
          </a:p>
        </p:txBody>
      </p:sp>
    </p:spTree>
    <p:extLst>
      <p:ext uri="{BB962C8B-B14F-4D97-AF65-F5344CB8AC3E}">
        <p14:creationId xmlns:p14="http://schemas.microsoft.com/office/powerpoint/2010/main" val="2523840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EB557F-0A75-4BBC-9048-C74976534D24}" type="slidenum">
              <a:rPr lang="en-US" altLang="en-US"/>
              <a:pPr/>
              <a:t>9</a:t>
            </a:fld>
            <a:endParaRPr lang="en-US" alt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a:t>If a hazardous material spill happens please follow these tips:  Move away from the hazard and call 911.  Alert others to stay clear of the area until emergency personnel arrive.  Be sure to notify those responding if you have been exposed to the hazard, or you have information about its release. </a:t>
            </a:r>
          </a:p>
          <a:p>
            <a:endParaRPr lang="en-US" altLang="en-US"/>
          </a:p>
          <a:p>
            <a:r>
              <a:rPr lang="en-US" altLang="en-US" b="1"/>
              <a:t>Also contact your supervisor if you discover bodily fluids, such as blood, vomit, etc.</a:t>
            </a:r>
          </a:p>
          <a:p>
            <a:endParaRPr lang="en-US" altLang="en-US" b="1"/>
          </a:p>
          <a:p>
            <a:endParaRPr lang="en-US" altLang="en-US" b="1"/>
          </a:p>
        </p:txBody>
      </p:sp>
    </p:spTree>
    <p:extLst>
      <p:ext uri="{BB962C8B-B14F-4D97-AF65-F5344CB8AC3E}">
        <p14:creationId xmlns:p14="http://schemas.microsoft.com/office/powerpoint/2010/main" val="3057781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898A7DD-5943-472F-8664-C4669CE8118D}" type="slidenum">
              <a:rPr lang="en-US" altLang="en-US"/>
              <a:pPr/>
              <a:t>‹#›</a:t>
            </a:fld>
            <a:endParaRPr lang="en-US" altLang="en-US"/>
          </a:p>
        </p:txBody>
      </p:sp>
    </p:spTree>
    <p:extLst>
      <p:ext uri="{BB962C8B-B14F-4D97-AF65-F5344CB8AC3E}">
        <p14:creationId xmlns:p14="http://schemas.microsoft.com/office/powerpoint/2010/main" val="1207249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A4698BE-E918-4863-A744-7A6903D6A3AA}" type="slidenum">
              <a:rPr lang="en-US" altLang="en-US"/>
              <a:pPr/>
              <a:t>‹#›</a:t>
            </a:fld>
            <a:endParaRPr lang="en-US" altLang="en-US"/>
          </a:p>
        </p:txBody>
      </p:sp>
    </p:spTree>
    <p:extLst>
      <p:ext uri="{BB962C8B-B14F-4D97-AF65-F5344CB8AC3E}">
        <p14:creationId xmlns:p14="http://schemas.microsoft.com/office/powerpoint/2010/main" val="4056514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3944033-2D67-4E9D-AA01-FE423EDEBFC5}" type="slidenum">
              <a:rPr lang="en-US" altLang="en-US"/>
              <a:pPr/>
              <a:t>‹#›</a:t>
            </a:fld>
            <a:endParaRPr lang="en-US" altLang="en-US"/>
          </a:p>
        </p:txBody>
      </p:sp>
    </p:spTree>
    <p:extLst>
      <p:ext uri="{BB962C8B-B14F-4D97-AF65-F5344CB8AC3E}">
        <p14:creationId xmlns:p14="http://schemas.microsoft.com/office/powerpoint/2010/main" val="45470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F886AD2-61B8-48AF-85BE-08CB223C44E4}" type="slidenum">
              <a:rPr lang="en-US" altLang="en-US"/>
              <a:pPr/>
              <a:t>‹#›</a:t>
            </a:fld>
            <a:endParaRPr lang="en-US" altLang="en-US"/>
          </a:p>
        </p:txBody>
      </p:sp>
    </p:spTree>
    <p:extLst>
      <p:ext uri="{BB962C8B-B14F-4D97-AF65-F5344CB8AC3E}">
        <p14:creationId xmlns:p14="http://schemas.microsoft.com/office/powerpoint/2010/main" val="334062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12BFBB4-ADF1-4A8C-9254-8F39FE6DB634}" type="slidenum">
              <a:rPr lang="en-US" altLang="en-US"/>
              <a:pPr/>
              <a:t>‹#›</a:t>
            </a:fld>
            <a:endParaRPr lang="en-US" altLang="en-US"/>
          </a:p>
        </p:txBody>
      </p:sp>
    </p:spTree>
    <p:extLst>
      <p:ext uri="{BB962C8B-B14F-4D97-AF65-F5344CB8AC3E}">
        <p14:creationId xmlns:p14="http://schemas.microsoft.com/office/powerpoint/2010/main" val="121656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E97B736-A6A9-4157-8FDF-16B579D74858}" type="slidenum">
              <a:rPr lang="en-US" altLang="en-US"/>
              <a:pPr/>
              <a:t>‹#›</a:t>
            </a:fld>
            <a:endParaRPr lang="en-US" altLang="en-US"/>
          </a:p>
        </p:txBody>
      </p:sp>
    </p:spTree>
    <p:extLst>
      <p:ext uri="{BB962C8B-B14F-4D97-AF65-F5344CB8AC3E}">
        <p14:creationId xmlns:p14="http://schemas.microsoft.com/office/powerpoint/2010/main" val="26335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1D18F63-D4A0-4CBF-A4EA-D2B700553015}" type="slidenum">
              <a:rPr lang="en-US" altLang="en-US"/>
              <a:pPr/>
              <a:t>‹#›</a:t>
            </a:fld>
            <a:endParaRPr lang="en-US" altLang="en-US"/>
          </a:p>
        </p:txBody>
      </p:sp>
    </p:spTree>
    <p:extLst>
      <p:ext uri="{BB962C8B-B14F-4D97-AF65-F5344CB8AC3E}">
        <p14:creationId xmlns:p14="http://schemas.microsoft.com/office/powerpoint/2010/main" val="72190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A9E95EA-7F3A-4914-91D1-032492A95298}" type="slidenum">
              <a:rPr lang="en-US" altLang="en-US"/>
              <a:pPr/>
              <a:t>‹#›</a:t>
            </a:fld>
            <a:endParaRPr lang="en-US" altLang="en-US"/>
          </a:p>
        </p:txBody>
      </p:sp>
    </p:spTree>
    <p:extLst>
      <p:ext uri="{BB962C8B-B14F-4D97-AF65-F5344CB8AC3E}">
        <p14:creationId xmlns:p14="http://schemas.microsoft.com/office/powerpoint/2010/main" val="280049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717D1D0-E3F6-4D3A-9DA2-9FBA72B4F515}" type="slidenum">
              <a:rPr lang="en-US" altLang="en-US"/>
              <a:pPr/>
              <a:t>‹#›</a:t>
            </a:fld>
            <a:endParaRPr lang="en-US" altLang="en-US"/>
          </a:p>
        </p:txBody>
      </p:sp>
    </p:spTree>
    <p:extLst>
      <p:ext uri="{BB962C8B-B14F-4D97-AF65-F5344CB8AC3E}">
        <p14:creationId xmlns:p14="http://schemas.microsoft.com/office/powerpoint/2010/main" val="492749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DDEEEA6-F298-45AB-9385-88F2F48F365C}" type="slidenum">
              <a:rPr lang="en-US" altLang="en-US"/>
              <a:pPr/>
              <a:t>‹#›</a:t>
            </a:fld>
            <a:endParaRPr lang="en-US" altLang="en-US"/>
          </a:p>
        </p:txBody>
      </p:sp>
    </p:spTree>
    <p:extLst>
      <p:ext uri="{BB962C8B-B14F-4D97-AF65-F5344CB8AC3E}">
        <p14:creationId xmlns:p14="http://schemas.microsoft.com/office/powerpoint/2010/main" val="46188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A180D03-EB0A-4764-8A2F-1BE05FBD52F1}" type="slidenum">
              <a:rPr lang="en-US" altLang="en-US"/>
              <a:pPr/>
              <a:t>‹#›</a:t>
            </a:fld>
            <a:endParaRPr lang="en-US" altLang="en-US"/>
          </a:p>
        </p:txBody>
      </p:sp>
    </p:spTree>
    <p:extLst>
      <p:ext uri="{BB962C8B-B14F-4D97-AF65-F5344CB8AC3E}">
        <p14:creationId xmlns:p14="http://schemas.microsoft.com/office/powerpoint/2010/main" val="310498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775AF11-AC77-40F2-BE8A-1120EE09550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audio" Target="file:///C:\Documents%20and%20Settings\alleng\Desktop\ppt\ROTH%203.wav" TargetMode="External"/><Relationship Id="rId1" Type="http://schemas.openxmlformats.org/officeDocument/2006/relationships/audio" Target="file:///C:\Documents%20and%20Settings\alleng\Desktop\ppt\ROTH%203.mp3"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audio" Target="file:///C:\Documents%20and%20Settings\alleng\Desktop\ppt\vtwebsite1.wav" TargetMode="External"/><Relationship Id="rId1" Type="http://schemas.openxmlformats.org/officeDocument/2006/relationships/audio" Target="../media/audio1.wav"/><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file:///C:\Documents%20and%20Settings\alleng\Desktop\ppt\vtalerts2.wav" TargetMode="External"/><Relationship Id="rId7" Type="http://schemas.openxmlformats.org/officeDocument/2006/relationships/image" Target="../media/image1.png"/><Relationship Id="rId2" Type="http://schemas.openxmlformats.org/officeDocument/2006/relationships/audio" Target="../media/audio2.wav"/><Relationship Id="rId1" Type="http://schemas.openxmlformats.org/officeDocument/2006/relationships/audio" Target="file:///C:\Documents%20and%20Settings\alleng\Desktop\ppt\ROTH%2017.mp3" TargetMode="External"/><Relationship Id="rId6" Type="http://schemas.openxmlformats.org/officeDocument/2006/relationships/notesSlide" Target="../notesSlides/notesSlide11.xml"/><Relationship Id="rId5" Type="http://schemas.openxmlformats.org/officeDocument/2006/relationships/slideLayout" Target="../slideLayouts/slideLayout7.xml"/><Relationship Id="rId10" Type="http://schemas.openxmlformats.org/officeDocument/2006/relationships/image" Target="../media/image19.jpeg"/><Relationship Id="rId4" Type="http://schemas.openxmlformats.org/officeDocument/2006/relationships/audio" Target="file:///C:\Documents%20and%20Settings\alleng\Desktop\ppt\R5.wav" TargetMode="External"/><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file:///C:\Documents%20and%20Settings\alleng\Desktop\ppt\rothnarration10.wav" TargetMode="External"/><Relationship Id="rId7" Type="http://schemas.openxmlformats.org/officeDocument/2006/relationships/image" Target="../media/image20.png"/><Relationship Id="rId2" Type="http://schemas.openxmlformats.org/officeDocument/2006/relationships/audio" Target="file:///C:\Documents%20and%20Settings\alleng\Desktop\ppt\ROTH%2019.mp3" TargetMode="External"/><Relationship Id="rId1" Type="http://schemas.openxmlformats.org/officeDocument/2006/relationships/audio" Target="../media/audio3.wav"/><Relationship Id="rId6" Type="http://schemas.openxmlformats.org/officeDocument/2006/relationships/image" Target="../media/image1.png"/><Relationship Id="rId5" Type="http://schemas.openxmlformats.org/officeDocument/2006/relationships/notesSlide" Target="../notesSlides/notesSlide12.xml"/><Relationship Id="rId4" Type="http://schemas.openxmlformats.org/officeDocument/2006/relationships/slideLayout" Target="../slideLayouts/slideLayout7.xm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audio" Target="file:///C:\Documents%20and%20Settings\alleng\Desktop\ppt\rothnarration11.wav" TargetMode="Externa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Documents%20and%20Settings\alleng\Desktop\ppt\R2.wav" TargetMode="External"/><Relationship Id="rId1" Type="http://schemas.openxmlformats.org/officeDocument/2006/relationships/audio" Target="file:///C:\Documents%20and%20Settings\alleng\Desktop\ppt\R4.wav" TargetMode="External"/><Relationship Id="rId5" Type="http://schemas.openxmlformats.org/officeDocument/2006/relationships/image" Target="../media/image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Documents%20and%20Settings\alleng\Desktop\ppt\lastslide.wav" TargetMode="External"/><Relationship Id="rId1" Type="http://schemas.openxmlformats.org/officeDocument/2006/relationships/audio" Target="file:///C:\Documents%20and%20Settings\alleng\Desktop\ppt\ROTH21.mp3" TargetMode="External"/><Relationship Id="rId6" Type="http://schemas.openxmlformats.org/officeDocument/2006/relationships/image" Target="../media/image23.png"/><Relationship Id="rId5" Type="http://schemas.openxmlformats.org/officeDocument/2006/relationships/image" Target="../media/image1.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file:///C:\Documents%20and%20Settings\alleng\Desktop\ppt\ROTH%204.wav" TargetMode="External"/><Relationship Id="rId1" Type="http://schemas.openxmlformats.org/officeDocument/2006/relationships/audio" Target="file:///C:\Documents%20and%20Settings\alleng\Desktop\ppt\ROTH%204.mp3" TargetMode="External"/><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file:///C:\Documents%20and%20Settings\alleng\Desktop\ppt\vtpdpage.wav" TargetMode="Externa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audio" Target="file:///C:\Documents%20and%20Settings\alleng\Desktop\ppt\NFire2.wav" TargetMode="External"/><Relationship Id="rId7" Type="http://schemas.openxmlformats.org/officeDocument/2006/relationships/image" Target="../media/image9.png"/><Relationship Id="rId2" Type="http://schemas.openxmlformats.org/officeDocument/2006/relationships/audio" Target="file:///C:\Documents%20and%20Settings\alleng\Desktop\ppt\NFire1.wav" TargetMode="External"/><Relationship Id="rId1" Type="http://schemas.openxmlformats.org/officeDocument/2006/relationships/audio" Target="file:///C:\Documents%20and%20Settings\Geof%20and%20Shannon\Desktop\ppt\ROTH%206.mp3" TargetMode="External"/><Relationship Id="rId6" Type="http://schemas.openxmlformats.org/officeDocument/2006/relationships/image" Target="../media/image1.pn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jpeg"/><Relationship Id="rId2" Type="http://schemas.openxmlformats.org/officeDocument/2006/relationships/audio" Target="file:///C:\Documents%20and%20Settings\alleng\Desktop\ppt\rothnarration3.wav" TargetMode="External"/><Relationship Id="rId1" Type="http://schemas.openxmlformats.org/officeDocument/2006/relationships/audio" Target="file:///C:\Documents%20and%20Settings\alleng\My%20Documents\PowerPoints\Emergency%20PPTs\Narration\ROTH%208.mp3" TargetMode="Externa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Documents%20and%20Settings\alleng\Desktop\ppt\10100fs.wav" TargetMode="External"/><Relationship Id="rId1" Type="http://schemas.openxmlformats.org/officeDocument/2006/relationships/audio" Target="file:///C:\Documents%20and%20Settings\alleng\My%20Documents\PowerPoints\Emergency%20PPTs\Narration\ROTH%2010.mp3" TargetMode="Externa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jpeg"/><Relationship Id="rId2" Type="http://schemas.openxmlformats.org/officeDocument/2006/relationships/audio" Target="file:///C:\Documents%20and%20Settings\alleng\Desktop\ppt\ROTH%2011.wav" TargetMode="External"/><Relationship Id="rId1" Type="http://schemas.openxmlformats.org/officeDocument/2006/relationships/audio" Target="file:///C:\Documents%20and%20Settings\alleng\Desktop\ppt\ROTH%2011.mp3" TargetMode="Externa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Documents%20and%20Settings\alleng\Desktop\ppt\R1.wav" TargetMode="External"/><Relationship Id="rId1" Type="http://schemas.openxmlformats.org/officeDocument/2006/relationships/audio" Target="file:///C:\Documents%20and%20Settings\alleng\Desktop\ppt\ROTH%2013.mp3" TargetMode="Externa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file:///C:\Documents%20and%20Settings\alleng\Desktop\ppt\R3a.wav" TargetMode="External"/><Relationship Id="rId7" Type="http://schemas.openxmlformats.org/officeDocument/2006/relationships/image" Target="../media/image14.png"/><Relationship Id="rId2" Type="http://schemas.openxmlformats.org/officeDocument/2006/relationships/audio" Target="file:///C:\Documents%20and%20Settings\alleng\Desktop\ppt\rothnarration9.wav" TargetMode="External"/><Relationship Id="rId1" Type="http://schemas.openxmlformats.org/officeDocument/2006/relationships/audio" Target="file:///C:\Documents%20and%20Settings\alleng\My%20Documents\PowerPoints\Emergency%20PPTs\Narration\ROTH%2015.mp3" TargetMode="External"/><Relationship Id="rId6" Type="http://schemas.openxmlformats.org/officeDocument/2006/relationships/image" Target="../media/image1.png"/><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ROTH 3.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114800" y="5943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10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0"/>
            <a:ext cx="8183563" cy="3365500"/>
          </a:xfrm>
          <a:prstGeom prst="rect">
            <a:avLst/>
          </a:prstGeom>
          <a:noFill/>
          <a:extLst>
            <a:ext uri="{909E8E84-426E-40DD-AFC4-6F175D3DCCD1}">
              <a14:hiddenFill xmlns:a14="http://schemas.microsoft.com/office/drawing/2010/main">
                <a:solidFill>
                  <a:srgbClr val="FFFFFF"/>
                </a:solidFill>
              </a14:hiddenFill>
            </a:ext>
          </a:extLst>
        </p:spPr>
      </p:pic>
      <p:sp>
        <p:nvSpPr>
          <p:cNvPr id="3075" name="WordArt 3" descr="Granite"/>
          <p:cNvSpPr>
            <a:spLocks noChangeArrowheads="1" noChangeShapeType="1" noTextEdit="1"/>
          </p:cNvSpPr>
          <p:nvPr/>
        </p:nvSpPr>
        <p:spPr bwMode="auto">
          <a:xfrm>
            <a:off x="838200" y="2895600"/>
            <a:ext cx="7591425" cy="19812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6600" b="1" kern="10">
                <a:blipFill dpi="0" rotWithShape="1">
                  <a:blip r:embed="rId7"/>
                  <a:srcRect/>
                  <a:tile tx="0" ty="0" sx="100000" sy="100000" flip="none" algn="tl"/>
                </a:blipFill>
                <a:latin typeface="Times New Roman" panose="02020603050405020304" pitchFamily="18" charset="0"/>
                <a:cs typeface="Times New Roman" panose="02020603050405020304" pitchFamily="18" charset="0"/>
              </a:rPr>
              <a:t>Emergency Tips</a:t>
            </a:r>
          </a:p>
        </p:txBody>
      </p:sp>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5867400"/>
            <a:ext cx="2371725" cy="419100"/>
          </a:xfrm>
          <a:prstGeom prst="rect">
            <a:avLst/>
          </a:prstGeom>
          <a:noFill/>
          <a:extLst>
            <a:ext uri="{909E8E84-426E-40DD-AFC4-6F175D3DCCD1}">
              <a14:hiddenFill xmlns:a14="http://schemas.microsoft.com/office/drawing/2010/main">
                <a:solidFill>
                  <a:srgbClr val="FFFFFF"/>
                </a:solidFill>
              </a14:hiddenFill>
            </a:ext>
          </a:extLst>
        </p:spPr>
      </p:pic>
      <p:sp>
        <p:nvSpPr>
          <p:cNvPr id="3084" name="WordArt 12"/>
          <p:cNvSpPr>
            <a:spLocks noChangeArrowheads="1" noChangeShapeType="1" noTextEdit="1"/>
          </p:cNvSpPr>
          <p:nvPr/>
        </p:nvSpPr>
        <p:spPr bwMode="auto">
          <a:xfrm>
            <a:off x="685800" y="4953000"/>
            <a:ext cx="7820025" cy="5238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FFFF"/>
                </a:solidFill>
                <a:latin typeface="Times New Roman" panose="02020603050405020304" pitchFamily="18" charset="0"/>
                <a:cs typeface="Times New Roman" panose="02020603050405020304" pitchFamily="18" charset="0"/>
              </a:rPr>
              <a:t>Narration by Bill Roth, Voice of the Hokies</a:t>
            </a:r>
          </a:p>
        </p:txBody>
      </p:sp>
      <p:pic>
        <p:nvPicPr>
          <p:cNvPr id="3086" name="ROTH 3.wav">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10363200" y="48768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50" fill="hold"/>
                                        <p:tgtEl>
                                          <p:spTgt spid="3086"/>
                                        </p:tgtEl>
                                      </p:cBhvr>
                                    </p:cmd>
                                  </p:childTnLst>
                                </p:cTn>
                              </p:par>
                              <p:par>
                                <p:cTn id="7" presetID="9" presetClass="exit" presetSubtype="0" fill="hold" grpId="0" nodeType="withEffect">
                                  <p:stCondLst>
                                    <p:cond delay="3000"/>
                                  </p:stCondLst>
                                  <p:childTnLst>
                                    <p:animEffect transition="out" filter="dissolve">
                                      <p:cBhvr>
                                        <p:cTn id="8" dur="3000"/>
                                        <p:tgtEl>
                                          <p:spTgt spid="3084"/>
                                        </p:tgtEl>
                                      </p:cBhvr>
                                    </p:animEffect>
                                    <p:set>
                                      <p:cBhvr>
                                        <p:cTn id="9" dur="1" fill="hold">
                                          <p:stCondLst>
                                            <p:cond delay="2999"/>
                                          </p:stCondLst>
                                        </p:cTn>
                                        <p:tgtEl>
                                          <p:spTgt spid="30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3079"/>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3086"/>
                </p:tgtEl>
              </p:cMediaNode>
            </p:audio>
          </p:childTnLst>
        </p:cTn>
      </p:par>
    </p:tnLst>
    <p:bldLst>
      <p:bldP spid="308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5" name="WordArt 7"/>
          <p:cNvSpPr>
            <a:spLocks noChangeArrowheads="1" noChangeShapeType="1" noTextEdit="1"/>
          </p:cNvSpPr>
          <p:nvPr/>
        </p:nvSpPr>
        <p:spPr bwMode="auto">
          <a:xfrm>
            <a:off x="1905000" y="3962400"/>
            <a:ext cx="54864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FFFF"/>
                </a:solidFill>
                <a:latin typeface="Arial Black" panose="020B0A04020102020204" pitchFamily="34" charset="0"/>
              </a:rPr>
              <a:t>www.VT.edu</a:t>
            </a:r>
          </a:p>
        </p:txBody>
      </p:sp>
      <p:pic>
        <p:nvPicPr>
          <p:cNvPr id="22541" name="Picture 13">
            <a:hlinkClick r:id="" action="ppaction://media"/>
          </p:cNvPr>
          <p:cNvPicPr>
            <a:picLocks noRot="1" noChangeAspect="1" noChangeArrowheads="1"/>
          </p:cNvPicPr>
          <p:nvPr>
            <a:wavAudioFile r:embed="rId1" name="vtwebsite.wav"/>
          </p:nvPr>
        </p:nvPicPr>
        <p:blipFill>
          <a:blip r:embed="rId6">
            <a:extLst>
              <a:ext uri="{28A0092B-C50C-407E-A947-70E740481C1C}">
                <a14:useLocalDpi xmlns:a14="http://schemas.microsoft.com/office/drawing/2010/main" val="0"/>
              </a:ext>
            </a:extLst>
          </a:blip>
          <a:srcRect/>
          <a:stretch>
            <a:fillRect/>
          </a:stretch>
        </p:blipFill>
        <p:spPr bwMode="auto">
          <a:xfrm>
            <a:off x="9753600" y="3048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2542"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8013" y="2490788"/>
            <a:ext cx="2847975" cy="1876425"/>
          </a:xfrm>
          <a:prstGeom prst="rect">
            <a:avLst/>
          </a:prstGeom>
          <a:noFill/>
          <a:extLst>
            <a:ext uri="{909E8E84-426E-40DD-AFC4-6F175D3DCCD1}">
              <a14:hiddenFill xmlns:a14="http://schemas.microsoft.com/office/drawing/2010/main">
                <a:solidFill>
                  <a:srgbClr val="FFFFFF"/>
                </a:solidFill>
              </a14:hiddenFill>
            </a:ext>
          </a:extLst>
        </p:spPr>
      </p:pic>
      <p:sp>
        <p:nvSpPr>
          <p:cNvPr id="22543" name="Line 15"/>
          <p:cNvSpPr>
            <a:spLocks noChangeShapeType="1"/>
          </p:cNvSpPr>
          <p:nvPr/>
        </p:nvSpPr>
        <p:spPr bwMode="auto">
          <a:xfrm flipH="1">
            <a:off x="5334000" y="0"/>
            <a:ext cx="4191000" cy="2514600"/>
          </a:xfrm>
          <a:prstGeom prst="line">
            <a:avLst/>
          </a:prstGeom>
          <a:noFill/>
          <a:ln w="3175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544" name="vtwebsite1.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9753600" y="39624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4750" fill="hold"/>
                                        <p:tgtEl>
                                          <p:spTgt spid="22544"/>
                                        </p:tgtEl>
                                      </p:cBhvr>
                                    </p:cmd>
                                  </p:childTnLst>
                                </p:cTn>
                              </p:par>
                              <p:par>
                                <p:cTn id="7" presetID="3" presetClass="entr" presetSubtype="0" fill="hold" grpId="0" nodeType="withEffect">
                                  <p:stCondLst>
                                    <p:cond delay="5000"/>
                                  </p:stCondLst>
                                  <p:childTnLst>
                                    <p:set>
                                      <p:cBhvr>
                                        <p:cTn id="8" dur="1" fill="hold">
                                          <p:stCondLst>
                                            <p:cond delay="0"/>
                                          </p:stCondLst>
                                        </p:cTn>
                                        <p:tgtEl>
                                          <p:spTgt spid="22535"/>
                                        </p:tgtEl>
                                        <p:attrNameLst>
                                          <p:attrName>style.visibility</p:attrName>
                                        </p:attrNameLst>
                                      </p:cBhvr>
                                      <p:to>
                                        <p:strVal val="visible"/>
                                      </p:to>
                                    </p:set>
                                  </p:childTnLst>
                                </p:cTn>
                              </p:par>
                              <p:par>
                                <p:cTn id="9" presetID="9" presetClass="exit" presetSubtype="0" fill="hold" grpId="1" nodeType="withEffect">
                                  <p:stCondLst>
                                    <p:cond delay="7800"/>
                                  </p:stCondLst>
                                  <p:childTnLst>
                                    <p:animEffect transition="out" filter="dissolve">
                                      <p:cBhvr>
                                        <p:cTn id="10" dur="500"/>
                                        <p:tgtEl>
                                          <p:spTgt spid="22535"/>
                                        </p:tgtEl>
                                      </p:cBhvr>
                                    </p:animEffect>
                                    <p:set>
                                      <p:cBhvr>
                                        <p:cTn id="11" dur="1" fill="hold">
                                          <p:stCondLst>
                                            <p:cond delay="499"/>
                                          </p:stCondLst>
                                        </p:cTn>
                                        <p:tgtEl>
                                          <p:spTgt spid="22535"/>
                                        </p:tgtEl>
                                        <p:attrNameLst>
                                          <p:attrName>style.visibility</p:attrName>
                                        </p:attrNameLst>
                                      </p:cBhvr>
                                      <p:to>
                                        <p:strVal val="hidden"/>
                                      </p:to>
                                    </p:set>
                                  </p:childTnLst>
                                </p:cTn>
                              </p:par>
                              <p:par>
                                <p:cTn id="12" presetID="1" presetClass="entr" presetSubtype="0" fill="hold" nodeType="withEffect">
                                  <p:stCondLst>
                                    <p:cond delay="8500"/>
                                  </p:stCondLst>
                                  <p:childTnLst>
                                    <p:set>
                                      <p:cBhvr>
                                        <p:cTn id="13" dur="1" fill="hold">
                                          <p:stCondLst>
                                            <p:cond delay="0"/>
                                          </p:stCondLst>
                                        </p:cTn>
                                        <p:tgtEl>
                                          <p:spTgt spid="22542"/>
                                        </p:tgtEl>
                                        <p:attrNameLst>
                                          <p:attrName>style.visibility</p:attrName>
                                        </p:attrNameLst>
                                      </p:cBhvr>
                                      <p:to>
                                        <p:strVal val="visible"/>
                                      </p:to>
                                    </p:set>
                                  </p:childTnLst>
                                </p:cTn>
                              </p:par>
                              <p:par>
                                <p:cTn id="14" presetID="9" presetClass="entr" presetSubtype="0" fill="hold" grpId="0" nodeType="withEffect">
                                  <p:stCondLst>
                                    <p:cond delay="9300"/>
                                  </p:stCondLst>
                                  <p:childTnLst>
                                    <p:set>
                                      <p:cBhvr>
                                        <p:cTn id="15" dur="1" fill="hold">
                                          <p:stCondLst>
                                            <p:cond delay="0"/>
                                          </p:stCondLst>
                                        </p:cTn>
                                        <p:tgtEl>
                                          <p:spTgt spid="22543"/>
                                        </p:tgtEl>
                                        <p:attrNameLst>
                                          <p:attrName>style.visibility</p:attrName>
                                        </p:attrNameLst>
                                      </p:cBhvr>
                                      <p:to>
                                        <p:strVal val="visible"/>
                                      </p:to>
                                    </p:set>
                                    <p:animEffect transition="in" filter="dissolve">
                                      <p:cBhvr>
                                        <p:cTn id="16" dur="500"/>
                                        <p:tgtEl>
                                          <p:spTgt spid="2254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22541"/>
                </p:tgtEl>
              </p:cMediaNode>
            </p:audio>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22544"/>
                </p:tgtEl>
              </p:cMediaNode>
            </p:audio>
          </p:childTnLst>
        </p:cTn>
      </p:par>
    </p:tnLst>
    <p:bldLst>
      <p:bldP spid="22535" grpId="0" animBg="1"/>
      <p:bldP spid="22535" grpId="1" animBg="1"/>
      <p:bldP spid="225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6" name="ROTH 17.mp3">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7391400" y="56388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4585" name="ROTH 17.mp3">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7239000" y="56388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24578" name="Rectangle 2"/>
          <p:cNvSpPr>
            <a:spLocks noChangeArrowheads="1"/>
          </p:cNvSpPr>
          <p:nvPr/>
        </p:nvSpPr>
        <p:spPr bwMode="auto">
          <a:xfrm>
            <a:off x="-1371600" y="304800"/>
            <a:ext cx="9753600" cy="1143000"/>
          </a:xfrm>
          <a:prstGeom prst="rect">
            <a:avLst/>
          </a:prstGeom>
          <a:solidFill>
            <a:srgbClr val="FF6600">
              <a:alpha val="7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9" name="Rectangle 3"/>
          <p:cNvSpPr>
            <a:spLocks noChangeArrowheads="1"/>
          </p:cNvSpPr>
          <p:nvPr/>
        </p:nvSpPr>
        <p:spPr bwMode="auto">
          <a:xfrm>
            <a:off x="-2133600" y="0"/>
            <a:ext cx="9753600" cy="1143000"/>
          </a:xfrm>
          <a:prstGeom prst="rect">
            <a:avLst/>
          </a:prstGeom>
          <a:solidFill>
            <a:srgbClr val="800000">
              <a:alpha val="7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1" name="Text Box 5"/>
          <p:cNvSpPr txBox="1">
            <a:spLocks noChangeArrowheads="1"/>
          </p:cNvSpPr>
          <p:nvPr/>
        </p:nvSpPr>
        <p:spPr bwMode="auto">
          <a:xfrm>
            <a:off x="228600" y="1600200"/>
            <a:ext cx="86106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400" b="1"/>
              <a:t>VT Alerts is Virginia Tech's urgent notification system that the university will use to contact students, faculty, and staff about emergency situations.  Contact methods include:</a:t>
            </a:r>
          </a:p>
          <a:p>
            <a:pPr algn="l">
              <a:buFontTx/>
              <a:buChar char="•"/>
            </a:pPr>
            <a:r>
              <a:rPr lang="en-US" altLang="en-US" sz="2400" b="1"/>
              <a:t>Text messages (SMS) to mobile devices </a:t>
            </a:r>
          </a:p>
          <a:p>
            <a:pPr algn="l">
              <a:buFontTx/>
              <a:buChar char="•"/>
            </a:pPr>
            <a:r>
              <a:rPr lang="en-US" altLang="en-US" sz="2400" b="1"/>
              <a:t>Instant messages (AOL, MSN, and Yahoo) </a:t>
            </a:r>
          </a:p>
          <a:p>
            <a:pPr algn="l">
              <a:buFontTx/>
              <a:buChar char="•"/>
            </a:pPr>
            <a:r>
              <a:rPr lang="en-US" altLang="en-US" sz="2400" b="1"/>
              <a:t>Calls to home, office, or mobile phone numbers </a:t>
            </a:r>
          </a:p>
          <a:p>
            <a:pPr algn="l">
              <a:buFontTx/>
              <a:buChar char="•"/>
            </a:pPr>
            <a:r>
              <a:rPr lang="en-US" altLang="en-US" sz="2400" b="1"/>
              <a:t>E-mails to non-Virginia Tech addresses </a:t>
            </a:r>
          </a:p>
          <a:p>
            <a:pPr algn="l"/>
            <a:endParaRPr lang="en-US" altLang="en-US" sz="2400" b="1"/>
          </a:p>
        </p:txBody>
      </p:sp>
      <p:sp>
        <p:nvSpPr>
          <p:cNvPr id="24582" name="Text Box 6"/>
          <p:cNvSpPr txBox="1">
            <a:spLocks noChangeArrowheads="1"/>
          </p:cNvSpPr>
          <p:nvPr/>
        </p:nvSpPr>
        <p:spPr bwMode="auto">
          <a:xfrm>
            <a:off x="2743200" y="304800"/>
            <a:ext cx="4225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6000" b="1" i="1">
                <a:solidFill>
                  <a:srgbClr val="FF6600"/>
                </a:solidFill>
                <a:latin typeface="Times New Roman" panose="02020603050405020304" pitchFamily="18" charset="0"/>
              </a:rPr>
              <a:t>VT ALERTS</a:t>
            </a:r>
          </a:p>
        </p:txBody>
      </p:sp>
      <p:pic>
        <p:nvPicPr>
          <p:cNvPr id="24583" name="Picture 7" descr="raz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724400"/>
            <a:ext cx="21336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ai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953000"/>
            <a:ext cx="1905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vcast phon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4768850"/>
            <a:ext cx="3505200" cy="2089150"/>
          </a:xfrm>
          <a:prstGeom prst="rect">
            <a:avLst/>
          </a:prstGeom>
          <a:noFill/>
          <a:extLst>
            <a:ext uri="{909E8E84-426E-40DD-AFC4-6F175D3DCCD1}">
              <a14:hiddenFill xmlns:a14="http://schemas.microsoft.com/office/drawing/2010/main">
                <a:solidFill>
                  <a:srgbClr val="FFFFFF"/>
                </a:solidFill>
              </a14:hiddenFill>
            </a:ext>
          </a:extLst>
        </p:spPr>
      </p:pic>
      <p:pic>
        <p:nvPicPr>
          <p:cNvPr id="24587" name="Picture 11">
            <a:hlinkClick r:id="" action="ppaction://media"/>
          </p:cNvPr>
          <p:cNvPicPr>
            <a:picLocks noRot="1" noChangeAspect="1" noChangeArrowheads="1"/>
          </p:cNvPicPr>
          <p:nvPr>
            <a:wavAudioFile r:embed="rId2" name="vtalerts.wav"/>
          </p:nvPr>
        </p:nvPicPr>
        <p:blipFill>
          <a:blip r:embed="rId7">
            <a:extLst>
              <a:ext uri="{28A0092B-C50C-407E-A947-70E740481C1C}">
                <a14:useLocalDpi xmlns:a14="http://schemas.microsoft.com/office/drawing/2010/main" val="0"/>
              </a:ext>
            </a:extLst>
          </a:blip>
          <a:srcRect/>
          <a:stretch>
            <a:fillRect/>
          </a:stretch>
        </p:blipFill>
        <p:spPr bwMode="auto">
          <a:xfrm>
            <a:off x="-990600" y="37338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4588" name="vtalerts2.wav">
            <a:hlinkClick r:id="" action="ppaction://media"/>
          </p:cNvPr>
          <p:cNvPicPr>
            <a:picLocks noRot="1" noChangeAspect="1" noChangeArrowheads="1"/>
          </p:cNvPicPr>
          <p:nvPr>
            <a:audioFile r:link="rId3"/>
          </p:nvPr>
        </p:nvPicPr>
        <p:blipFill>
          <a:blip r:embed="rId7">
            <a:extLst>
              <a:ext uri="{28A0092B-C50C-407E-A947-70E740481C1C}">
                <a14:useLocalDpi xmlns:a14="http://schemas.microsoft.com/office/drawing/2010/main" val="0"/>
              </a:ext>
            </a:extLst>
          </a:blip>
          <a:srcRect/>
          <a:stretch>
            <a:fillRect/>
          </a:stretch>
        </p:blipFill>
        <p:spPr bwMode="auto">
          <a:xfrm>
            <a:off x="-1371600" y="4419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4589" name="R5.wav">
            <a:hlinkClick r:id="" action="ppaction://media"/>
          </p:cNvPr>
          <p:cNvPicPr>
            <a:picLocks noRot="1" noChangeAspect="1" noChangeArrowheads="1"/>
          </p:cNvPicPr>
          <p:nvPr>
            <a:audioFile r:link="rId4"/>
          </p:nvPr>
        </p:nvPicPr>
        <p:blipFill>
          <a:blip r:embed="rId7">
            <a:extLst>
              <a:ext uri="{28A0092B-C50C-407E-A947-70E740481C1C}">
                <a14:useLocalDpi xmlns:a14="http://schemas.microsoft.com/office/drawing/2010/main" val="0"/>
              </a:ext>
            </a:extLst>
          </a:blip>
          <a:srcRect/>
          <a:stretch>
            <a:fillRect/>
          </a:stretch>
        </p:blipFill>
        <p:spPr bwMode="auto">
          <a:xfrm>
            <a:off x="-1524000" y="3886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4163" fill="hold"/>
                                        <p:tgtEl>
                                          <p:spTgt spid="24588"/>
                                        </p:tgtEl>
                                      </p:cBhvr>
                                    </p:cmd>
                                  </p:childTnLst>
                                </p:cTn>
                              </p:par>
                              <p:par>
                                <p:cTn id="7" presetID="1" presetClass="mediacall" presetSubtype="0" fill="hold" nodeType="withEffect">
                                  <p:stCondLst>
                                    <p:cond delay="13700"/>
                                  </p:stCondLst>
                                  <p:childTnLst>
                                    <p:cmd type="call" cmd="playFrom(0.0)">
                                      <p:cBhvr>
                                        <p:cTn id="8" dur="22000" fill="hold"/>
                                        <p:tgtEl>
                                          <p:spTgt spid="2458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24585"/>
                </p:tgtEl>
              </p:cMediaNode>
            </p:audio>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24586"/>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24587"/>
                </p:tgtEl>
              </p:cMediaNode>
            </p:audio>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24588"/>
                </p:tgtEl>
              </p:cMediaNode>
            </p:audio>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458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5" name="Picture 13">
            <a:hlinkClick r:id="" action="ppaction://media"/>
          </p:cNvPr>
          <p:cNvPicPr>
            <a:picLocks noRot="1" noChangeAspect="1" noChangeArrowheads="1"/>
          </p:cNvPicPr>
          <p:nvPr>
            <a:wavAudioFile r:embed="rId1" name="rothnarration10.wav"/>
          </p:nvPr>
        </p:nvPicPr>
        <p:blipFill>
          <a:blip r:embed="rId6">
            <a:extLst>
              <a:ext uri="{28A0092B-C50C-407E-A947-70E740481C1C}">
                <a14:useLocalDpi xmlns:a14="http://schemas.microsoft.com/office/drawing/2010/main" val="0"/>
              </a:ext>
            </a:extLst>
          </a:blip>
          <a:srcRect/>
          <a:stretch>
            <a:fillRect/>
          </a:stretch>
        </p:blipFill>
        <p:spPr bwMode="auto">
          <a:xfrm>
            <a:off x="8305800" y="5791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8683" name="ROTH 19.mp3">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6858000" y="43434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8684" name="Picture 12" descr="cooksevacpl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1263" y="2552700"/>
            <a:ext cx="4122737" cy="4305300"/>
          </a:xfrm>
          <a:prstGeom prst="rect">
            <a:avLst/>
          </a:prstGeom>
          <a:noFill/>
          <a:extLst>
            <a:ext uri="{909E8E84-426E-40DD-AFC4-6F175D3DCCD1}">
              <a14:hiddenFill xmlns:a14="http://schemas.microsoft.com/office/drawing/2010/main">
                <a:solidFill>
                  <a:srgbClr val="FFFFFF"/>
                </a:solidFill>
              </a14:hiddenFill>
            </a:ext>
          </a:extLst>
        </p:spPr>
      </p:pic>
      <p:sp>
        <p:nvSpPr>
          <p:cNvPr id="28674" name="Rectangle 2"/>
          <p:cNvSpPr>
            <a:spLocks noChangeArrowheads="1"/>
          </p:cNvSpPr>
          <p:nvPr/>
        </p:nvSpPr>
        <p:spPr bwMode="auto">
          <a:xfrm>
            <a:off x="-1371600" y="304800"/>
            <a:ext cx="9753600" cy="1143000"/>
          </a:xfrm>
          <a:prstGeom prst="rect">
            <a:avLst/>
          </a:prstGeom>
          <a:solidFill>
            <a:srgbClr val="FF6600">
              <a:alpha val="7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 name="Rectangle 3"/>
          <p:cNvSpPr>
            <a:spLocks noChangeArrowheads="1"/>
          </p:cNvSpPr>
          <p:nvPr/>
        </p:nvSpPr>
        <p:spPr bwMode="auto">
          <a:xfrm>
            <a:off x="-2133600" y="0"/>
            <a:ext cx="9753600" cy="1143000"/>
          </a:xfrm>
          <a:prstGeom prst="rect">
            <a:avLst/>
          </a:prstGeom>
          <a:solidFill>
            <a:srgbClr val="800000">
              <a:alpha val="7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 name="Text Box 4"/>
          <p:cNvSpPr txBox="1">
            <a:spLocks noChangeArrowheads="1"/>
          </p:cNvSpPr>
          <p:nvPr/>
        </p:nvSpPr>
        <p:spPr bwMode="auto">
          <a:xfrm>
            <a:off x="3276600" y="304800"/>
            <a:ext cx="32750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6000" b="1" i="1">
                <a:solidFill>
                  <a:srgbClr val="FF6600"/>
                </a:solidFill>
                <a:latin typeface="Times New Roman" panose="02020603050405020304" pitchFamily="18" charset="0"/>
              </a:rPr>
              <a:t>Programs</a:t>
            </a:r>
          </a:p>
        </p:txBody>
      </p:sp>
      <p:sp>
        <p:nvSpPr>
          <p:cNvPr id="28678" name="Text Box 6"/>
          <p:cNvSpPr txBox="1">
            <a:spLocks noChangeArrowheads="1"/>
          </p:cNvSpPr>
          <p:nvPr/>
        </p:nvSpPr>
        <p:spPr bwMode="auto">
          <a:xfrm>
            <a:off x="304800" y="1981200"/>
            <a:ext cx="2743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00" b="1" i="1">
                <a:solidFill>
                  <a:srgbClr val="800000"/>
                </a:solidFill>
                <a:latin typeface="Times New Roman" panose="02020603050405020304" pitchFamily="18" charset="0"/>
              </a:rPr>
              <a:t>R.A.D.</a:t>
            </a:r>
          </a:p>
        </p:txBody>
      </p:sp>
      <p:sp>
        <p:nvSpPr>
          <p:cNvPr id="28679" name="Text Box 7"/>
          <p:cNvSpPr txBox="1">
            <a:spLocks noChangeArrowheads="1"/>
          </p:cNvSpPr>
          <p:nvPr/>
        </p:nvSpPr>
        <p:spPr bwMode="auto">
          <a:xfrm>
            <a:off x="4267200" y="2057400"/>
            <a:ext cx="510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3200" b="1">
                <a:solidFill>
                  <a:srgbClr val="800000"/>
                </a:solidFill>
                <a:latin typeface="Times New Roman" panose="02020603050405020304" pitchFamily="18" charset="0"/>
              </a:rPr>
              <a:t>Security Survey/Program</a:t>
            </a:r>
          </a:p>
        </p:txBody>
      </p:sp>
      <p:pic>
        <p:nvPicPr>
          <p:cNvPr id="28681" name="Picture 9" descr="RADSUI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124200"/>
            <a:ext cx="1349375" cy="2560638"/>
          </a:xfrm>
          <a:prstGeom prst="rect">
            <a:avLst/>
          </a:prstGeom>
          <a:noFill/>
          <a:extLst>
            <a:ext uri="{909E8E84-426E-40DD-AFC4-6F175D3DCCD1}">
              <a14:hiddenFill xmlns:a14="http://schemas.microsoft.com/office/drawing/2010/main">
                <a:solidFill>
                  <a:srgbClr val="FFFFFF"/>
                </a:solidFill>
              </a14:hiddenFill>
            </a:ext>
          </a:extLst>
        </p:spPr>
      </p:pic>
      <p:pic>
        <p:nvPicPr>
          <p:cNvPr id="28682" name="Picture 10" descr="rad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3505200"/>
            <a:ext cx="129540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28688" name="rothnarration10.wav">
            <a:hlinkClick r:id="" action="ppaction://media"/>
          </p:cNvPr>
          <p:cNvPicPr>
            <a:picLocks noRot="1" noChangeAspect="1" noChangeArrowheads="1"/>
          </p:cNvPicPr>
          <p:nvPr>
            <a:audioFile r:link="rId3"/>
          </p:nvPr>
        </p:nvPicPr>
        <p:blipFill>
          <a:blip r:embed="rId6">
            <a:extLst>
              <a:ext uri="{28A0092B-C50C-407E-A947-70E740481C1C}">
                <a14:useLocalDpi xmlns:a14="http://schemas.microsoft.com/office/drawing/2010/main" val="0"/>
              </a:ext>
            </a:extLst>
          </a:blip>
          <a:srcRect/>
          <a:stretch>
            <a:fillRect/>
          </a:stretch>
        </p:blipFill>
        <p:spPr bwMode="auto">
          <a:xfrm>
            <a:off x="-1447800" y="44958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8689" name="rothnarration10.wav">
            <a:hlinkClick r:id="" action="ppaction://media"/>
          </p:cNvPr>
          <p:cNvPicPr>
            <a:picLocks noRot="1" noChangeAspect="1" noChangeArrowheads="1"/>
          </p:cNvPicPr>
          <p:nvPr>
            <a:audioFile r:link="rId3"/>
          </p:nvPr>
        </p:nvPicPr>
        <p:blipFill>
          <a:blip r:embed="rId6">
            <a:extLst>
              <a:ext uri="{28A0092B-C50C-407E-A947-70E740481C1C}">
                <a14:useLocalDpi xmlns:a14="http://schemas.microsoft.com/office/drawing/2010/main" val="0"/>
              </a:ext>
            </a:extLst>
          </a:blip>
          <a:srcRect/>
          <a:stretch>
            <a:fillRect/>
          </a:stretch>
        </p:blipFill>
        <p:spPr bwMode="auto">
          <a:xfrm>
            <a:off x="9372600" y="26670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3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3500" fill="hold"/>
                                        <p:tgtEl>
                                          <p:spTgt spid="2868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683"/>
                </p:tgtEl>
              </p:cMediaNode>
            </p:audio>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28685"/>
                </p:tgtEl>
              </p:cMediaNode>
            </p:audio>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28688"/>
                </p:tgtEl>
              </p:cMediaNode>
            </p:audio>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2868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71600" y="304800"/>
            <a:ext cx="9753600" cy="1143000"/>
          </a:xfrm>
          <a:prstGeom prst="rect">
            <a:avLst/>
          </a:prstGeom>
          <a:solidFill>
            <a:srgbClr val="FF6600">
              <a:alpha val="7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7" name="Rectangle 3"/>
          <p:cNvSpPr>
            <a:spLocks noChangeArrowheads="1"/>
          </p:cNvSpPr>
          <p:nvPr/>
        </p:nvSpPr>
        <p:spPr bwMode="auto">
          <a:xfrm>
            <a:off x="-2133600" y="0"/>
            <a:ext cx="9753600" cy="1143000"/>
          </a:xfrm>
          <a:prstGeom prst="rect">
            <a:avLst/>
          </a:prstGeom>
          <a:solidFill>
            <a:srgbClr val="800000">
              <a:alpha val="7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Text Box 4"/>
          <p:cNvSpPr txBox="1">
            <a:spLocks noChangeArrowheads="1"/>
          </p:cNvSpPr>
          <p:nvPr/>
        </p:nvSpPr>
        <p:spPr bwMode="auto">
          <a:xfrm>
            <a:off x="3276600" y="304800"/>
            <a:ext cx="3209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6000" b="1" i="1">
                <a:solidFill>
                  <a:srgbClr val="FF6600"/>
                </a:solidFill>
                <a:latin typeface="Times New Roman" panose="02020603050405020304" pitchFamily="18" charset="0"/>
              </a:rPr>
              <a:t>Safe Ride</a:t>
            </a:r>
          </a:p>
        </p:txBody>
      </p:sp>
      <p:sp>
        <p:nvSpPr>
          <p:cNvPr id="26630" name="Text Box 6"/>
          <p:cNvSpPr txBox="1">
            <a:spLocks noChangeArrowheads="1"/>
          </p:cNvSpPr>
          <p:nvPr/>
        </p:nvSpPr>
        <p:spPr bwMode="auto">
          <a:xfrm>
            <a:off x="1600200" y="1981200"/>
            <a:ext cx="6026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00" b="1" i="1">
                <a:solidFill>
                  <a:srgbClr val="800000"/>
                </a:solidFill>
                <a:latin typeface="Times New Roman" panose="02020603050405020304" pitchFamily="18" charset="0"/>
              </a:rPr>
              <a:t>Call 1-SAFE</a:t>
            </a:r>
          </a:p>
        </p:txBody>
      </p:sp>
      <p:sp>
        <p:nvSpPr>
          <p:cNvPr id="26631" name="Text Box 7"/>
          <p:cNvSpPr txBox="1">
            <a:spLocks noChangeArrowheads="1"/>
          </p:cNvSpPr>
          <p:nvPr/>
        </p:nvSpPr>
        <p:spPr bwMode="auto">
          <a:xfrm>
            <a:off x="1600200" y="2971800"/>
            <a:ext cx="6026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00" b="1" i="1">
                <a:solidFill>
                  <a:srgbClr val="800000"/>
                </a:solidFill>
                <a:latin typeface="Times New Roman" panose="02020603050405020304" pitchFamily="18" charset="0"/>
              </a:rPr>
              <a:t>Sunset to Sunrise</a:t>
            </a:r>
          </a:p>
        </p:txBody>
      </p:sp>
      <p:sp>
        <p:nvSpPr>
          <p:cNvPr id="26632" name="Text Box 8"/>
          <p:cNvSpPr txBox="1">
            <a:spLocks noChangeArrowheads="1"/>
          </p:cNvSpPr>
          <p:nvPr/>
        </p:nvSpPr>
        <p:spPr bwMode="auto">
          <a:xfrm>
            <a:off x="1752600" y="4038600"/>
            <a:ext cx="6026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00" b="1" i="1">
                <a:solidFill>
                  <a:srgbClr val="800000"/>
                </a:solidFill>
                <a:latin typeface="Times New Roman" panose="02020603050405020304" pitchFamily="18" charset="0"/>
              </a:rPr>
              <a:t>Anywhere on Campus</a:t>
            </a:r>
          </a:p>
        </p:txBody>
      </p:sp>
      <p:pic>
        <p:nvPicPr>
          <p:cNvPr id="26636" name="rothnarration11.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14400" y="3505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9750" fill="hold"/>
                                        <p:tgtEl>
                                          <p:spTgt spid="266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663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71600" y="304800"/>
            <a:ext cx="9753600" cy="1143000"/>
          </a:xfrm>
          <a:prstGeom prst="rect">
            <a:avLst/>
          </a:prstGeom>
          <a:solidFill>
            <a:srgbClr val="FF6600">
              <a:alpha val="7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3" name="Rectangle 3"/>
          <p:cNvSpPr>
            <a:spLocks noChangeArrowheads="1"/>
          </p:cNvSpPr>
          <p:nvPr/>
        </p:nvSpPr>
        <p:spPr bwMode="auto">
          <a:xfrm>
            <a:off x="-2133600" y="0"/>
            <a:ext cx="9753600" cy="1143000"/>
          </a:xfrm>
          <a:prstGeom prst="rect">
            <a:avLst/>
          </a:prstGeom>
          <a:solidFill>
            <a:srgbClr val="800000">
              <a:alpha val="7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 name="Text Box 4"/>
          <p:cNvSpPr txBox="1">
            <a:spLocks noChangeArrowheads="1"/>
          </p:cNvSpPr>
          <p:nvPr/>
        </p:nvSpPr>
        <p:spPr bwMode="auto">
          <a:xfrm>
            <a:off x="2743200" y="304800"/>
            <a:ext cx="41830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6000" b="1" i="1">
                <a:solidFill>
                  <a:srgbClr val="FF6600"/>
                </a:solidFill>
                <a:latin typeface="Times New Roman" panose="02020603050405020304" pitchFamily="18" charset="0"/>
              </a:rPr>
              <a:t>Clery Report</a:t>
            </a:r>
          </a:p>
        </p:txBody>
      </p:sp>
      <p:sp>
        <p:nvSpPr>
          <p:cNvPr id="30726" name="Text Box 6"/>
          <p:cNvSpPr txBox="1">
            <a:spLocks noChangeArrowheads="1"/>
          </p:cNvSpPr>
          <p:nvPr/>
        </p:nvSpPr>
        <p:spPr bwMode="auto">
          <a:xfrm>
            <a:off x="1600200" y="1981200"/>
            <a:ext cx="602615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00" b="1" i="1">
                <a:solidFill>
                  <a:srgbClr val="800000"/>
                </a:solidFill>
                <a:latin typeface="Times New Roman" panose="02020603050405020304" pitchFamily="18" charset="0"/>
              </a:rPr>
              <a:t>Online at</a:t>
            </a:r>
          </a:p>
          <a:p>
            <a:r>
              <a:rPr lang="en-US" altLang="en-US" sz="4800" b="1" i="1">
                <a:solidFill>
                  <a:srgbClr val="800000"/>
                </a:solidFill>
                <a:latin typeface="Times New Roman" panose="02020603050405020304" pitchFamily="18" charset="0"/>
              </a:rPr>
              <a:t>www.Police.VT.edu</a:t>
            </a:r>
          </a:p>
        </p:txBody>
      </p:sp>
      <p:sp>
        <p:nvSpPr>
          <p:cNvPr id="30727" name="Text Box 7"/>
          <p:cNvSpPr txBox="1">
            <a:spLocks noChangeArrowheads="1"/>
          </p:cNvSpPr>
          <p:nvPr/>
        </p:nvSpPr>
        <p:spPr bwMode="auto">
          <a:xfrm>
            <a:off x="914400" y="4191000"/>
            <a:ext cx="7391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00" b="1" i="1">
                <a:solidFill>
                  <a:srgbClr val="FF9900"/>
                </a:solidFill>
                <a:effectLst>
                  <a:outerShdw blurRad="38100" dist="38100" dir="2700000" algn="tl">
                    <a:srgbClr val="C0C0C0"/>
                  </a:outerShdw>
                </a:effectLst>
                <a:latin typeface="Times New Roman" panose="02020603050405020304" pitchFamily="18" charset="0"/>
              </a:rPr>
              <a:t>“A Shared Responsibility”</a:t>
            </a:r>
          </a:p>
        </p:txBody>
      </p:sp>
      <p:pic>
        <p:nvPicPr>
          <p:cNvPr id="30732" name="R4.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066800" y="4191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0733" name="R2.wav">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838200" y="22098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000" fill="hold"/>
                                        <p:tgtEl>
                                          <p:spTgt spid="307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0732"/>
                </p:tgtEl>
              </p:cMediaNode>
            </p:audio>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3073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ROTH21.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5943600" y="5715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73" name="ROTH21.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770" name="Picture 2" descr="webs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075" y="-123825"/>
            <a:ext cx="9582150" cy="7105650"/>
          </a:xfrm>
          <a:prstGeom prst="rect">
            <a:avLst/>
          </a:prstGeom>
          <a:noFill/>
          <a:extLst>
            <a:ext uri="{909E8E84-426E-40DD-AFC4-6F175D3DCCD1}">
              <a14:hiddenFill xmlns:a14="http://schemas.microsoft.com/office/drawing/2010/main">
                <a:solidFill>
                  <a:srgbClr val="FFFFFF"/>
                </a:solidFill>
              </a14:hiddenFill>
            </a:ext>
          </a:extLst>
        </p:spPr>
      </p:pic>
      <p:sp>
        <p:nvSpPr>
          <p:cNvPr id="32772" name="WordArt 4"/>
          <p:cNvSpPr>
            <a:spLocks noChangeArrowheads="1" noChangeShapeType="1" noTextEdit="1"/>
          </p:cNvSpPr>
          <p:nvPr/>
        </p:nvSpPr>
        <p:spPr bwMode="auto">
          <a:xfrm>
            <a:off x="2438400" y="4114800"/>
            <a:ext cx="489585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600" kern="10">
                <a:ln w="9525">
                  <a:solidFill>
                    <a:srgbClr val="000000"/>
                  </a:solidFill>
                  <a:round/>
                  <a:headEnd/>
                  <a:tailEnd/>
                </a:ln>
                <a:gradFill rotWithShape="1">
                  <a:gsLst>
                    <a:gs pos="0">
                      <a:srgbClr val="800000">
                        <a:gamma/>
                        <a:shade val="46275"/>
                        <a:invGamma/>
                      </a:srgbClr>
                    </a:gs>
                    <a:gs pos="50000">
                      <a:srgbClr val="800000"/>
                    </a:gs>
                    <a:gs pos="100000">
                      <a:srgbClr val="800000">
                        <a:gamma/>
                        <a:shade val="46275"/>
                        <a:invGamma/>
                      </a:srgbClr>
                    </a:gs>
                  </a:gsLst>
                  <a:lin ang="5400000" scaled="1"/>
                </a:gradFill>
                <a:latin typeface="Arial Black" panose="020B0A04020102020204" pitchFamily="34" charset="0"/>
              </a:rPr>
              <a:t>www.Police.VT.edu</a:t>
            </a:r>
          </a:p>
        </p:txBody>
      </p:sp>
      <p:sp>
        <p:nvSpPr>
          <p:cNvPr id="32775" name="WordArt 7"/>
          <p:cNvSpPr>
            <a:spLocks noChangeArrowheads="1" noChangeShapeType="1" noTextEdit="1"/>
          </p:cNvSpPr>
          <p:nvPr/>
        </p:nvSpPr>
        <p:spPr bwMode="auto">
          <a:xfrm>
            <a:off x="2438400" y="3200400"/>
            <a:ext cx="489585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600" kern="10">
                <a:ln w="9525">
                  <a:solidFill>
                    <a:srgbClr val="000000"/>
                  </a:solidFill>
                  <a:round/>
                  <a:headEnd/>
                  <a:tailEnd/>
                </a:ln>
                <a:gradFill rotWithShape="1">
                  <a:gsLst>
                    <a:gs pos="0">
                      <a:srgbClr val="800000">
                        <a:gamma/>
                        <a:shade val="46275"/>
                        <a:invGamma/>
                      </a:srgbClr>
                    </a:gs>
                    <a:gs pos="50000">
                      <a:srgbClr val="800000"/>
                    </a:gs>
                    <a:gs pos="100000">
                      <a:srgbClr val="800000">
                        <a:gamma/>
                        <a:shade val="46275"/>
                        <a:invGamma/>
                      </a:srgbClr>
                    </a:gs>
                  </a:gsLst>
                  <a:lin ang="5400000" scaled="1"/>
                </a:gradFill>
                <a:latin typeface="Arial Black" panose="020B0A04020102020204" pitchFamily="34" charset="0"/>
              </a:rPr>
              <a:t>alleng@vt.edu</a:t>
            </a:r>
          </a:p>
        </p:txBody>
      </p:sp>
      <p:pic>
        <p:nvPicPr>
          <p:cNvPr id="32776" name="lastslide.wav">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9753600" y="39624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7322" fill="hold"/>
                                        <p:tgtEl>
                                          <p:spTgt spid="32776"/>
                                        </p:tgtEl>
                                      </p:cBhvr>
                                    </p:cmd>
                                  </p:childTnLst>
                                </p:cTn>
                              </p:par>
                              <p:par>
                                <p:cTn id="7" presetID="9" presetClass="entr" presetSubtype="0" fill="hold" grpId="0" nodeType="withEffect">
                                  <p:stCondLst>
                                    <p:cond delay="8000"/>
                                  </p:stCondLst>
                                  <p:childTnLst>
                                    <p:set>
                                      <p:cBhvr>
                                        <p:cTn id="8" dur="1" fill="hold">
                                          <p:stCondLst>
                                            <p:cond delay="0"/>
                                          </p:stCondLst>
                                        </p:cTn>
                                        <p:tgtEl>
                                          <p:spTgt spid="32772"/>
                                        </p:tgtEl>
                                        <p:attrNameLst>
                                          <p:attrName>style.visibility</p:attrName>
                                        </p:attrNameLst>
                                      </p:cBhvr>
                                      <p:to>
                                        <p:strVal val="visible"/>
                                      </p:to>
                                    </p:set>
                                    <p:animEffect transition="in" filter="dissolve">
                                      <p:cBhvr>
                                        <p:cTn id="9" dur="500"/>
                                        <p:tgtEl>
                                          <p:spTgt spid="32772"/>
                                        </p:tgtEl>
                                      </p:cBhvr>
                                    </p:animEffect>
                                  </p:childTnLst>
                                </p:cTn>
                              </p:par>
                              <p:par>
                                <p:cTn id="10" presetID="9" presetClass="entr" presetSubtype="0" fill="hold" grpId="0" nodeType="withEffect">
                                  <p:stCondLst>
                                    <p:cond delay="14000"/>
                                  </p:stCondLst>
                                  <p:childTnLst>
                                    <p:set>
                                      <p:cBhvr>
                                        <p:cTn id="11" dur="1" fill="hold">
                                          <p:stCondLst>
                                            <p:cond delay="0"/>
                                          </p:stCondLst>
                                        </p:cTn>
                                        <p:tgtEl>
                                          <p:spTgt spid="32775"/>
                                        </p:tgtEl>
                                        <p:attrNameLst>
                                          <p:attrName>style.visibility</p:attrName>
                                        </p:attrNameLst>
                                      </p:cBhvr>
                                      <p:to>
                                        <p:strVal val="visible"/>
                                      </p:to>
                                    </p:set>
                                    <p:animEffect transition="in" filter="dissolve">
                                      <p:cBhvr>
                                        <p:cTn id="12"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2773"/>
                </p:tgtEl>
              </p:cMediaNode>
            </p:audio>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32774"/>
                </p:tgtEl>
              </p:cMediaNode>
            </p:audio>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32776"/>
                </p:tgtEl>
              </p:cMediaNode>
            </p:audio>
          </p:childTnLst>
        </p:cTn>
      </p:par>
    </p:tnLst>
    <p:bldLst>
      <p:bldP spid="32772" grpId="0" animBg="1"/>
      <p:bldP spid="327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ROTH 4.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ROTH 4.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vt_ribbon_gray"/>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9525000" y="4191000"/>
            <a:ext cx="95250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emergency pos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0"/>
            <a:ext cx="68135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ROTH 4.wav">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9829800" y="60198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3600" fill="hold"/>
                                        <p:tgtEl>
                                          <p:spTgt spid="61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148"/>
                </p:tgtEl>
              </p:cMediaNode>
            </p:audio>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6149"/>
                </p:tgtEl>
              </p:cMediaNode>
            </p:audio>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615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5" name="Picture 11" descr="Patchthi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0"/>
            <a:ext cx="1817688"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6876" name="Picture 12" descr="emergencyphonepage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2289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6877" name="AutoShape 13"/>
          <p:cNvSpPr>
            <a:spLocks noChangeArrowheads="1"/>
          </p:cNvSpPr>
          <p:nvPr/>
        </p:nvSpPr>
        <p:spPr bwMode="auto">
          <a:xfrm>
            <a:off x="1447800" y="0"/>
            <a:ext cx="304800" cy="304800"/>
          </a:xfrm>
          <a:prstGeom prst="roundRect">
            <a:avLst>
              <a:gd name="adj" fmla="val 16667"/>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8" name="Text Box 14"/>
          <p:cNvSpPr txBox="1">
            <a:spLocks noChangeArrowheads="1"/>
          </p:cNvSpPr>
          <p:nvPr/>
        </p:nvSpPr>
        <p:spPr bwMode="auto">
          <a:xfrm>
            <a:off x="2895600" y="2514600"/>
            <a:ext cx="59436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3200" b="1">
                <a:latin typeface="Times New Roman" panose="02020603050405020304" pitchFamily="18" charset="0"/>
              </a:rPr>
              <a:t>Emergency            911</a:t>
            </a:r>
          </a:p>
          <a:p>
            <a:pPr algn="l">
              <a:spcBef>
                <a:spcPct val="50000"/>
              </a:spcBef>
            </a:pPr>
            <a:r>
              <a:rPr lang="en-US" altLang="en-US" sz="3200" b="1">
                <a:latin typeface="Times New Roman" panose="02020603050405020304" pitchFamily="18" charset="0"/>
              </a:rPr>
              <a:t>Non Emergency    540-231-6411</a:t>
            </a:r>
          </a:p>
          <a:p>
            <a:pPr algn="l">
              <a:spcBef>
                <a:spcPct val="50000"/>
              </a:spcBef>
            </a:pPr>
            <a:r>
              <a:rPr lang="en-US" altLang="en-US" sz="3200" b="1">
                <a:latin typeface="Times New Roman" panose="02020603050405020304" pitchFamily="18" charset="0"/>
              </a:rPr>
              <a:t>Crime Hotline       540-232-TIPS</a:t>
            </a:r>
          </a:p>
          <a:p>
            <a:pPr algn="l">
              <a:spcBef>
                <a:spcPct val="50000"/>
              </a:spcBef>
            </a:pPr>
            <a:r>
              <a:rPr lang="en-US" altLang="en-US" sz="3200" b="1">
                <a:latin typeface="Times New Roman" panose="02020603050405020304" pitchFamily="18" charset="0"/>
              </a:rPr>
              <a:t>Safe Ride               540-231-SAFE</a:t>
            </a:r>
          </a:p>
        </p:txBody>
      </p:sp>
      <p:pic>
        <p:nvPicPr>
          <p:cNvPr id="36879" name="vtpdpage.wav">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10058400" y="10668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500" fill="hold"/>
                                        <p:tgtEl>
                                          <p:spTgt spid="36877"/>
                                        </p:tgtEl>
                                        <p:attrNameLst>
                                          <p:attrName>style.visibility</p:attrName>
                                        </p:attrNameLst>
                                      </p:cBhvr>
                                      <p:tavLst>
                                        <p:tav tm="0">
                                          <p:val>
                                            <p:strVal val="hidden"/>
                                          </p:val>
                                        </p:tav>
                                        <p:tav tm="50000">
                                          <p:val>
                                            <p:strVal val="visible"/>
                                          </p:val>
                                        </p:tav>
                                      </p:tavLst>
                                    </p:anim>
                                  </p:childTnLst>
                                </p:cTn>
                              </p:par>
                              <p:par>
                                <p:cTn id="7" presetID="1" presetClass="mediacall" presetSubtype="0" fill="hold" nodeType="withEffect">
                                  <p:stCondLst>
                                    <p:cond delay="0"/>
                                  </p:stCondLst>
                                  <p:childTnLst>
                                    <p:cmd type="call" cmd="playFrom(0.0)">
                                      <p:cBhvr>
                                        <p:cTn id="8" dur="26013" fill="hold"/>
                                        <p:tgtEl>
                                          <p:spTgt spid="3687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36879"/>
                </p:tgtEl>
              </p:cMediaNode>
            </p:audio>
          </p:childTnLst>
        </p:cTn>
      </p:par>
    </p:tnLst>
    <p:bldLst>
      <p:bldP spid="368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ROTH 6.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emergency poster fi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33400"/>
            <a:ext cx="7458075" cy="5856288"/>
          </a:xfrm>
          <a:prstGeom prst="rect">
            <a:avLst/>
          </a:prstGeom>
          <a:noFill/>
          <a:extLst>
            <a:ext uri="{909E8E84-426E-40DD-AFC4-6F175D3DCCD1}">
              <a14:hiddenFill xmlns:a14="http://schemas.microsoft.com/office/drawing/2010/main">
                <a:solidFill>
                  <a:srgbClr val="FFFFFF"/>
                </a:solidFill>
              </a14:hiddenFill>
            </a:ext>
          </a:extLst>
        </p:spPr>
      </p:pic>
      <p:pic>
        <p:nvPicPr>
          <p:cNvPr id="10254" name="NFire1.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9982200" y="3505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55" name="NFire2.wav">
            <a:hlinkClick r:id="" action="ppaction://media"/>
          </p:cNvPr>
          <p:cNvPicPr>
            <a:picLocks noRot="1" noChangeAspect="1" noChangeArrowheads="1"/>
          </p:cNvPicPr>
          <p:nvPr>
            <a:audioFile r:link="rId3"/>
          </p:nvPr>
        </p:nvPicPr>
        <p:blipFill>
          <a:blip r:embed="rId6">
            <a:extLst>
              <a:ext uri="{28A0092B-C50C-407E-A947-70E740481C1C}">
                <a14:useLocalDpi xmlns:a14="http://schemas.microsoft.com/office/drawing/2010/main" val="0"/>
              </a:ext>
            </a:extLst>
          </a:blip>
          <a:srcRect/>
          <a:stretch>
            <a:fillRect/>
          </a:stretch>
        </p:blipFill>
        <p:spPr bwMode="auto">
          <a:xfrm>
            <a:off x="10210800" y="43434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500" fill="hold"/>
                                        <p:tgtEl>
                                          <p:spTgt spid="10254"/>
                                        </p:tgtEl>
                                      </p:cBhvr>
                                    </p:cmd>
                                  </p:childTnLst>
                                </p:cTn>
                              </p:par>
                            </p:childTnLst>
                          </p:cTn>
                        </p:par>
                        <p:par>
                          <p:cTn id="7" fill="hold" nodeType="afterGroup">
                            <p:stCondLst>
                              <p:cond delay="5500"/>
                            </p:stCondLst>
                            <p:childTnLst>
                              <p:par>
                                <p:cTn id="8" presetID="1" presetClass="mediacall" presetSubtype="0" fill="hold" nodeType="afterEffect">
                                  <p:stCondLst>
                                    <p:cond delay="0"/>
                                  </p:stCondLst>
                                  <p:childTnLst>
                                    <p:cmd type="call" cmd="playFrom(0.0)">
                                      <p:cBhvr>
                                        <p:cTn id="9" dur="7750" fill="hold"/>
                                        <p:tgtEl>
                                          <p:spTgt spid="1025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0244"/>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0254"/>
                </p:tgtEl>
              </p:cMediaNode>
            </p:audio>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025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ROTH 8.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emergency poster si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838200"/>
            <a:ext cx="7624763" cy="506095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vt_ribbon_gray"/>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10363200" y="3962400"/>
            <a:ext cx="952500" cy="1543050"/>
          </a:xfrm>
          <a:prstGeom prst="rect">
            <a:avLst/>
          </a:prstGeom>
          <a:noFill/>
          <a:extLst>
            <a:ext uri="{909E8E84-426E-40DD-AFC4-6F175D3DCCD1}">
              <a14:hiddenFill xmlns:a14="http://schemas.microsoft.com/office/drawing/2010/main">
                <a:solidFill>
                  <a:srgbClr val="FFFFFF"/>
                </a:solidFill>
              </a14:hiddenFill>
            </a:ext>
          </a:extLst>
        </p:spPr>
      </p:pic>
      <p:sp>
        <p:nvSpPr>
          <p:cNvPr id="12298" name="Line 10"/>
          <p:cNvSpPr>
            <a:spLocks noChangeShapeType="1"/>
          </p:cNvSpPr>
          <p:nvPr/>
        </p:nvSpPr>
        <p:spPr bwMode="auto">
          <a:xfrm>
            <a:off x="4495800" y="4953000"/>
            <a:ext cx="1295400" cy="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9" name="Line 11"/>
          <p:cNvSpPr>
            <a:spLocks noChangeShapeType="1"/>
          </p:cNvSpPr>
          <p:nvPr/>
        </p:nvSpPr>
        <p:spPr bwMode="auto">
          <a:xfrm>
            <a:off x="3200400" y="5334000"/>
            <a:ext cx="1447800" cy="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0" name="Line 12"/>
          <p:cNvSpPr>
            <a:spLocks noChangeShapeType="1"/>
          </p:cNvSpPr>
          <p:nvPr/>
        </p:nvSpPr>
        <p:spPr bwMode="auto">
          <a:xfrm>
            <a:off x="1828800" y="3810000"/>
            <a:ext cx="1600200" cy="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1" name="Line 13"/>
          <p:cNvSpPr>
            <a:spLocks noChangeShapeType="1"/>
          </p:cNvSpPr>
          <p:nvPr/>
        </p:nvSpPr>
        <p:spPr bwMode="auto">
          <a:xfrm>
            <a:off x="1828800" y="4191000"/>
            <a:ext cx="1676400" cy="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2" name="Line 14"/>
          <p:cNvSpPr>
            <a:spLocks noChangeShapeType="1"/>
          </p:cNvSpPr>
          <p:nvPr/>
        </p:nvSpPr>
        <p:spPr bwMode="auto">
          <a:xfrm>
            <a:off x="1828800" y="4572000"/>
            <a:ext cx="1295400" cy="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3" name="Line 15"/>
          <p:cNvSpPr>
            <a:spLocks noChangeShapeType="1"/>
          </p:cNvSpPr>
          <p:nvPr/>
        </p:nvSpPr>
        <p:spPr bwMode="auto">
          <a:xfrm>
            <a:off x="1828800" y="4876800"/>
            <a:ext cx="2133600" cy="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304" name="rothnarration3.wav">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10820400" y="6172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2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3750" fill="hold"/>
                                        <p:tgtEl>
                                          <p:spTgt spid="12304"/>
                                        </p:tgtEl>
                                      </p:cBhvr>
                                    </p:cmd>
                                  </p:childTnLst>
                                </p:cTn>
                              </p:par>
                              <p:par>
                                <p:cTn id="7" presetID="22" presetClass="entr" presetSubtype="8" fill="hold" grpId="0" nodeType="withEffect">
                                  <p:stCondLst>
                                    <p:cond delay="5800"/>
                                  </p:stCondLst>
                                  <p:childTnLst>
                                    <p:set>
                                      <p:cBhvr>
                                        <p:cTn id="8" dur="1" fill="hold">
                                          <p:stCondLst>
                                            <p:cond delay="0"/>
                                          </p:stCondLst>
                                        </p:cTn>
                                        <p:tgtEl>
                                          <p:spTgt spid="12300"/>
                                        </p:tgtEl>
                                        <p:attrNameLst>
                                          <p:attrName>style.visibility</p:attrName>
                                        </p:attrNameLst>
                                      </p:cBhvr>
                                      <p:to>
                                        <p:strVal val="visible"/>
                                      </p:to>
                                    </p:set>
                                    <p:animEffect transition="in" filter="wipe(left)">
                                      <p:cBhvr>
                                        <p:cTn id="9" dur="500"/>
                                        <p:tgtEl>
                                          <p:spTgt spid="12300"/>
                                        </p:tgtEl>
                                      </p:cBhvr>
                                    </p:animEffect>
                                  </p:childTnLst>
                                </p:cTn>
                              </p:par>
                              <p:par>
                                <p:cTn id="10" presetID="22" presetClass="entr" presetSubtype="8" fill="hold" grpId="0" nodeType="withEffect">
                                  <p:stCondLst>
                                    <p:cond delay="7000"/>
                                  </p:stCondLst>
                                  <p:childTnLst>
                                    <p:set>
                                      <p:cBhvr>
                                        <p:cTn id="11" dur="1" fill="hold">
                                          <p:stCondLst>
                                            <p:cond delay="0"/>
                                          </p:stCondLst>
                                        </p:cTn>
                                        <p:tgtEl>
                                          <p:spTgt spid="12301"/>
                                        </p:tgtEl>
                                        <p:attrNameLst>
                                          <p:attrName>style.visibility</p:attrName>
                                        </p:attrNameLst>
                                      </p:cBhvr>
                                      <p:to>
                                        <p:strVal val="visible"/>
                                      </p:to>
                                    </p:set>
                                    <p:animEffect transition="in" filter="wipe(left)">
                                      <p:cBhvr>
                                        <p:cTn id="12" dur="500"/>
                                        <p:tgtEl>
                                          <p:spTgt spid="12301"/>
                                        </p:tgtEl>
                                      </p:cBhvr>
                                    </p:animEffect>
                                  </p:childTnLst>
                                </p:cTn>
                              </p:par>
                              <p:par>
                                <p:cTn id="13" presetID="22" presetClass="entr" presetSubtype="8" fill="hold" grpId="0" nodeType="withEffect">
                                  <p:stCondLst>
                                    <p:cond delay="8800"/>
                                  </p:stCondLst>
                                  <p:childTnLst>
                                    <p:set>
                                      <p:cBhvr>
                                        <p:cTn id="14" dur="1" fill="hold">
                                          <p:stCondLst>
                                            <p:cond delay="0"/>
                                          </p:stCondLst>
                                        </p:cTn>
                                        <p:tgtEl>
                                          <p:spTgt spid="12302"/>
                                        </p:tgtEl>
                                        <p:attrNameLst>
                                          <p:attrName>style.visibility</p:attrName>
                                        </p:attrNameLst>
                                      </p:cBhvr>
                                      <p:to>
                                        <p:strVal val="visible"/>
                                      </p:to>
                                    </p:set>
                                    <p:animEffect transition="in" filter="wipe(left)">
                                      <p:cBhvr>
                                        <p:cTn id="15" dur="500"/>
                                        <p:tgtEl>
                                          <p:spTgt spid="12302"/>
                                        </p:tgtEl>
                                      </p:cBhvr>
                                    </p:animEffect>
                                  </p:childTnLst>
                                </p:cTn>
                              </p:par>
                              <p:par>
                                <p:cTn id="16" presetID="22" presetClass="entr" presetSubtype="8" fill="hold" grpId="0" nodeType="withEffect">
                                  <p:stCondLst>
                                    <p:cond delay="11000"/>
                                  </p:stCondLst>
                                  <p:childTnLst>
                                    <p:set>
                                      <p:cBhvr>
                                        <p:cTn id="17" dur="1" fill="hold">
                                          <p:stCondLst>
                                            <p:cond delay="0"/>
                                          </p:stCondLst>
                                        </p:cTn>
                                        <p:tgtEl>
                                          <p:spTgt spid="12303"/>
                                        </p:tgtEl>
                                        <p:attrNameLst>
                                          <p:attrName>style.visibility</p:attrName>
                                        </p:attrNameLst>
                                      </p:cBhvr>
                                      <p:to>
                                        <p:strVal val="visible"/>
                                      </p:to>
                                    </p:set>
                                    <p:animEffect transition="in" filter="wipe(left)">
                                      <p:cBhvr>
                                        <p:cTn id="18" dur="500"/>
                                        <p:tgtEl>
                                          <p:spTgt spid="12303"/>
                                        </p:tgtEl>
                                      </p:cBhvr>
                                    </p:animEffect>
                                  </p:childTnLst>
                                </p:cTn>
                              </p:par>
                              <p:par>
                                <p:cTn id="19" presetID="22" presetClass="entr" presetSubtype="8" fill="hold" grpId="0" nodeType="withEffect">
                                  <p:stCondLst>
                                    <p:cond delay="14000"/>
                                  </p:stCondLst>
                                  <p:childTnLst>
                                    <p:set>
                                      <p:cBhvr>
                                        <p:cTn id="20" dur="1" fill="hold">
                                          <p:stCondLst>
                                            <p:cond delay="0"/>
                                          </p:stCondLst>
                                        </p:cTn>
                                        <p:tgtEl>
                                          <p:spTgt spid="12298"/>
                                        </p:tgtEl>
                                        <p:attrNameLst>
                                          <p:attrName>style.visibility</p:attrName>
                                        </p:attrNameLst>
                                      </p:cBhvr>
                                      <p:to>
                                        <p:strVal val="visible"/>
                                      </p:to>
                                    </p:set>
                                    <p:animEffect transition="in" filter="wipe(left)">
                                      <p:cBhvr>
                                        <p:cTn id="21" dur="500"/>
                                        <p:tgtEl>
                                          <p:spTgt spid="12298"/>
                                        </p:tgtEl>
                                      </p:cBhvr>
                                    </p:animEffect>
                                  </p:childTnLst>
                                </p:cTn>
                              </p:par>
                              <p:par>
                                <p:cTn id="22" presetID="22" presetClass="entr" presetSubtype="8" fill="hold" grpId="0" nodeType="withEffect">
                                  <p:stCondLst>
                                    <p:cond delay="19000"/>
                                  </p:stCondLst>
                                  <p:childTnLst>
                                    <p:set>
                                      <p:cBhvr>
                                        <p:cTn id="23" dur="1" fill="hold">
                                          <p:stCondLst>
                                            <p:cond delay="0"/>
                                          </p:stCondLst>
                                        </p:cTn>
                                        <p:tgtEl>
                                          <p:spTgt spid="12299"/>
                                        </p:tgtEl>
                                        <p:attrNameLst>
                                          <p:attrName>style.visibility</p:attrName>
                                        </p:attrNameLst>
                                      </p:cBhvr>
                                      <p:to>
                                        <p:strVal val="visible"/>
                                      </p:to>
                                    </p:set>
                                    <p:animEffect transition="in" filter="wipe(left)">
                                      <p:cBhvr>
                                        <p:cTn id="24"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2292"/>
                </p:tgtEl>
              </p:cMediaNode>
            </p:audio>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12304"/>
                </p:tgtEl>
              </p:cMediaNode>
            </p:audio>
          </p:childTnLst>
        </p:cTn>
      </p:par>
    </p:tnLst>
    <p:bldLst>
      <p:bldP spid="12298" grpId="0" animBg="1"/>
      <p:bldP spid="12299" grpId="0" animBg="1"/>
      <p:bldP spid="12300" grpId="0" animBg="1"/>
      <p:bldP spid="12301" grpId="0" animBg="1"/>
      <p:bldP spid="12302" grpId="0" animBg="1"/>
      <p:bldP spid="1230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ROTH 10.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emergency poster sus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0"/>
            <a:ext cx="7119938" cy="6443663"/>
          </a:xfrm>
          <a:prstGeom prst="rect">
            <a:avLst/>
          </a:prstGeom>
          <a:noFill/>
          <a:extLst>
            <a:ext uri="{909E8E84-426E-40DD-AFC4-6F175D3DCCD1}">
              <a14:hiddenFill xmlns:a14="http://schemas.microsoft.com/office/drawing/2010/main">
                <a:solidFill>
                  <a:srgbClr val="FFFFFF"/>
                </a:solidFill>
              </a14:hiddenFill>
            </a:ext>
          </a:extLst>
        </p:spPr>
      </p:pic>
      <p:pic>
        <p:nvPicPr>
          <p:cNvPr id="14344" name="10100fs.wav">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9982200" y="45720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4250" fill="hold"/>
                                        <p:tgtEl>
                                          <p:spTgt spid="1434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340"/>
                </p:tgtEl>
              </p:cMediaNode>
            </p:audio>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1434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ROTH 11.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emergency poster bom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066800"/>
            <a:ext cx="8005763" cy="4186238"/>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vt_ribbon_gray"/>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10210800" y="4800600"/>
            <a:ext cx="95250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6391" name="ROTH 11.wav">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10668000" y="3505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6141" fill="hold"/>
                                        <p:tgtEl>
                                          <p:spTgt spid="1639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388"/>
                </p:tgtEl>
              </p:cMediaNode>
            </p:audio>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1639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ROTH 13.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emergency poster p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57200"/>
            <a:ext cx="7981950" cy="5808663"/>
          </a:xfrm>
          <a:prstGeom prst="rect">
            <a:avLst/>
          </a:prstGeom>
          <a:noFill/>
          <a:extLst>
            <a:ext uri="{909E8E84-426E-40DD-AFC4-6F175D3DCCD1}">
              <a14:hiddenFill xmlns:a14="http://schemas.microsoft.com/office/drawing/2010/main">
                <a:solidFill>
                  <a:srgbClr val="FFFFFF"/>
                </a:solidFill>
              </a14:hiddenFill>
            </a:ext>
          </a:extLst>
        </p:spPr>
      </p:pic>
      <p:sp>
        <p:nvSpPr>
          <p:cNvPr id="18439" name="Line 7"/>
          <p:cNvSpPr>
            <a:spLocks noChangeShapeType="1"/>
          </p:cNvSpPr>
          <p:nvPr/>
        </p:nvSpPr>
        <p:spPr bwMode="auto">
          <a:xfrm>
            <a:off x="1371600" y="3505200"/>
            <a:ext cx="1600200" cy="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8"/>
          <p:cNvSpPr>
            <a:spLocks noChangeShapeType="1"/>
          </p:cNvSpPr>
          <p:nvPr/>
        </p:nvSpPr>
        <p:spPr bwMode="auto">
          <a:xfrm>
            <a:off x="1371600" y="3810000"/>
            <a:ext cx="1905000" cy="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Line 9"/>
          <p:cNvSpPr>
            <a:spLocks noChangeShapeType="1"/>
          </p:cNvSpPr>
          <p:nvPr/>
        </p:nvSpPr>
        <p:spPr bwMode="auto">
          <a:xfrm>
            <a:off x="6629400" y="5334000"/>
            <a:ext cx="1219200" cy="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Line 10"/>
          <p:cNvSpPr>
            <a:spLocks noChangeShapeType="1"/>
          </p:cNvSpPr>
          <p:nvPr/>
        </p:nvSpPr>
        <p:spPr bwMode="auto">
          <a:xfrm>
            <a:off x="3657600" y="6019800"/>
            <a:ext cx="1219200" cy="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443" name="R1.wav">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9753600" y="39624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1750" fill="hold"/>
                                        <p:tgtEl>
                                          <p:spTgt spid="18443"/>
                                        </p:tgtEl>
                                      </p:cBhvr>
                                    </p:cmd>
                                  </p:childTnLst>
                                </p:cTn>
                              </p:par>
                              <p:par>
                                <p:cTn id="7" presetID="22" presetClass="entr" presetSubtype="8" fill="hold" grpId="0" nodeType="withEffect">
                                  <p:stCondLst>
                                    <p:cond delay="4000"/>
                                  </p:stCondLst>
                                  <p:childTnLst>
                                    <p:set>
                                      <p:cBhvr>
                                        <p:cTn id="8" dur="1" fill="hold">
                                          <p:stCondLst>
                                            <p:cond delay="0"/>
                                          </p:stCondLst>
                                        </p:cTn>
                                        <p:tgtEl>
                                          <p:spTgt spid="18439"/>
                                        </p:tgtEl>
                                        <p:attrNameLst>
                                          <p:attrName>style.visibility</p:attrName>
                                        </p:attrNameLst>
                                      </p:cBhvr>
                                      <p:to>
                                        <p:strVal val="visible"/>
                                      </p:to>
                                    </p:set>
                                    <p:animEffect transition="in" filter="wipe(left)">
                                      <p:cBhvr>
                                        <p:cTn id="9" dur="500"/>
                                        <p:tgtEl>
                                          <p:spTgt spid="18439"/>
                                        </p:tgtEl>
                                      </p:cBhvr>
                                    </p:animEffect>
                                  </p:childTnLst>
                                </p:cTn>
                              </p:par>
                              <p:par>
                                <p:cTn id="10" presetID="22" presetClass="entr" presetSubtype="8" fill="hold" grpId="0" nodeType="withEffect">
                                  <p:stCondLst>
                                    <p:cond delay="9000"/>
                                  </p:stCondLst>
                                  <p:childTnLst>
                                    <p:set>
                                      <p:cBhvr>
                                        <p:cTn id="11" dur="1" fill="hold">
                                          <p:stCondLst>
                                            <p:cond delay="0"/>
                                          </p:stCondLst>
                                        </p:cTn>
                                        <p:tgtEl>
                                          <p:spTgt spid="18440"/>
                                        </p:tgtEl>
                                        <p:attrNameLst>
                                          <p:attrName>style.visibility</p:attrName>
                                        </p:attrNameLst>
                                      </p:cBhvr>
                                      <p:to>
                                        <p:strVal val="visible"/>
                                      </p:to>
                                    </p:set>
                                    <p:animEffect transition="in" filter="wipe(left)">
                                      <p:cBhvr>
                                        <p:cTn id="12" dur="500"/>
                                        <p:tgtEl>
                                          <p:spTgt spid="18440"/>
                                        </p:tgtEl>
                                      </p:cBhvr>
                                    </p:animEffect>
                                  </p:childTnLst>
                                </p:cTn>
                              </p:par>
                              <p:par>
                                <p:cTn id="13" presetID="22" presetClass="entr" presetSubtype="8" fill="hold" grpId="0" nodeType="withEffect">
                                  <p:stCondLst>
                                    <p:cond delay="14500"/>
                                  </p:stCondLst>
                                  <p:childTnLst>
                                    <p:set>
                                      <p:cBhvr>
                                        <p:cTn id="14" dur="1" fill="hold">
                                          <p:stCondLst>
                                            <p:cond delay="0"/>
                                          </p:stCondLst>
                                        </p:cTn>
                                        <p:tgtEl>
                                          <p:spTgt spid="18441"/>
                                        </p:tgtEl>
                                        <p:attrNameLst>
                                          <p:attrName>style.visibility</p:attrName>
                                        </p:attrNameLst>
                                      </p:cBhvr>
                                      <p:to>
                                        <p:strVal val="visible"/>
                                      </p:to>
                                    </p:set>
                                    <p:animEffect transition="in" filter="wipe(left)">
                                      <p:cBhvr>
                                        <p:cTn id="15" dur="500"/>
                                        <p:tgtEl>
                                          <p:spTgt spid="18441"/>
                                        </p:tgtEl>
                                      </p:cBhvr>
                                    </p:animEffect>
                                  </p:childTnLst>
                                </p:cTn>
                              </p:par>
                              <p:par>
                                <p:cTn id="16" presetID="22" presetClass="entr" presetSubtype="8" fill="hold" grpId="0" nodeType="withEffect">
                                  <p:stCondLst>
                                    <p:cond delay="19000"/>
                                  </p:stCondLst>
                                  <p:childTnLst>
                                    <p:set>
                                      <p:cBhvr>
                                        <p:cTn id="17" dur="1" fill="hold">
                                          <p:stCondLst>
                                            <p:cond delay="0"/>
                                          </p:stCondLst>
                                        </p:cTn>
                                        <p:tgtEl>
                                          <p:spTgt spid="18442"/>
                                        </p:tgtEl>
                                        <p:attrNameLst>
                                          <p:attrName>style.visibility</p:attrName>
                                        </p:attrNameLst>
                                      </p:cBhvr>
                                      <p:to>
                                        <p:strVal val="visible"/>
                                      </p:to>
                                    </p:set>
                                    <p:animEffect transition="in" filter="wipe(left)">
                                      <p:cBhvr>
                                        <p:cTn id="18"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8436"/>
                </p:tgtEl>
              </p:cMediaNode>
            </p:audio>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18443"/>
                </p:tgtEl>
              </p:cMediaNode>
            </p:audio>
          </p:childTnLst>
        </p:cTn>
      </p:par>
    </p:tnLst>
    <p:bldLst>
      <p:bldP spid="18439" grpId="0" animBg="1"/>
      <p:bldP spid="18440" grpId="0" animBg="1"/>
      <p:bldP spid="18441" grpId="0" animBg="1"/>
      <p:bldP spid="184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ROTH 15.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emergency poster hazma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685800"/>
            <a:ext cx="7239000" cy="5256213"/>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vt_ribbon_gray"/>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10896600" y="3962400"/>
            <a:ext cx="952500" cy="1543050"/>
          </a:xfrm>
          <a:prstGeom prst="rect">
            <a:avLst/>
          </a:prstGeom>
          <a:noFill/>
          <a:extLst>
            <a:ext uri="{909E8E84-426E-40DD-AFC4-6F175D3DCCD1}">
              <a14:hiddenFill xmlns:a14="http://schemas.microsoft.com/office/drawing/2010/main">
                <a:solidFill>
                  <a:srgbClr val="FFFFFF"/>
                </a:solidFill>
              </a14:hiddenFill>
            </a:ext>
          </a:extLst>
        </p:spPr>
      </p:pic>
      <p:sp>
        <p:nvSpPr>
          <p:cNvPr id="20487" name="Line 7"/>
          <p:cNvSpPr>
            <a:spLocks noChangeShapeType="1"/>
          </p:cNvSpPr>
          <p:nvPr/>
        </p:nvSpPr>
        <p:spPr bwMode="auto">
          <a:xfrm>
            <a:off x="1524000" y="3810000"/>
            <a:ext cx="1143000" cy="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Line 8"/>
          <p:cNvSpPr>
            <a:spLocks noChangeShapeType="1"/>
          </p:cNvSpPr>
          <p:nvPr/>
        </p:nvSpPr>
        <p:spPr bwMode="auto">
          <a:xfrm>
            <a:off x="1524000" y="4191000"/>
            <a:ext cx="1295400" cy="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Line 9"/>
          <p:cNvSpPr>
            <a:spLocks noChangeShapeType="1"/>
          </p:cNvSpPr>
          <p:nvPr/>
        </p:nvSpPr>
        <p:spPr bwMode="auto">
          <a:xfrm>
            <a:off x="4572000" y="4876800"/>
            <a:ext cx="2590800" cy="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0" name="Line 10"/>
          <p:cNvSpPr>
            <a:spLocks noChangeShapeType="1"/>
          </p:cNvSpPr>
          <p:nvPr/>
        </p:nvSpPr>
        <p:spPr bwMode="auto">
          <a:xfrm>
            <a:off x="3276600" y="5181600"/>
            <a:ext cx="1143000" cy="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1" name="Line 11"/>
          <p:cNvSpPr>
            <a:spLocks noChangeShapeType="1"/>
          </p:cNvSpPr>
          <p:nvPr/>
        </p:nvSpPr>
        <p:spPr bwMode="auto">
          <a:xfrm>
            <a:off x="4953000" y="5562600"/>
            <a:ext cx="2971800" cy="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495" name="rothnarration9.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10058400" y="39624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496" name="R3a.wav">
            <a:hlinkClick r:id="" action="ppaction://media"/>
          </p:cNvPr>
          <p:cNvPicPr>
            <a:picLocks noRot="1" noChangeAspect="1" noChangeArrowheads="1"/>
          </p:cNvPicPr>
          <p:nvPr>
            <a:audioFile r:link="rId3"/>
          </p:nvPr>
        </p:nvPicPr>
        <p:blipFill>
          <a:blip r:embed="rId6">
            <a:extLst>
              <a:ext uri="{28A0092B-C50C-407E-A947-70E740481C1C}">
                <a14:useLocalDpi xmlns:a14="http://schemas.microsoft.com/office/drawing/2010/main" val="0"/>
              </a:ext>
            </a:extLst>
          </a:blip>
          <a:srcRect/>
          <a:stretch>
            <a:fillRect/>
          </a:stretch>
        </p:blipFill>
        <p:spPr bwMode="auto">
          <a:xfrm>
            <a:off x="9677400" y="54864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497" name="rothnarration9.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9525000" y="19050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9666" fill="hold"/>
                                        <p:tgtEl>
                                          <p:spTgt spid="20497"/>
                                        </p:tgtEl>
                                      </p:cBhvr>
                                    </p:cmd>
                                  </p:childTnLst>
                                </p:cTn>
                              </p:par>
                              <p:par>
                                <p:cTn id="7" presetID="1" presetClass="mediacall" presetSubtype="0" fill="hold" nodeType="withEffect">
                                  <p:stCondLst>
                                    <p:cond delay="19000"/>
                                  </p:stCondLst>
                                  <p:childTnLst>
                                    <p:cmd type="call" cmd="playFrom(0.0)">
                                      <p:cBhvr>
                                        <p:cTn id="8" dur="7750" fill="hold"/>
                                        <p:tgtEl>
                                          <p:spTgt spid="20496"/>
                                        </p:tgtEl>
                                      </p:cBhvr>
                                    </p:cmd>
                                  </p:childTnLst>
                                </p:cTn>
                              </p:par>
                              <p:par>
                                <p:cTn id="9" presetID="22" presetClass="entr" presetSubtype="8" fill="hold" grpId="0" nodeType="withEffect">
                                  <p:stCondLst>
                                    <p:cond delay="7500"/>
                                  </p:stCondLst>
                                  <p:childTnLst>
                                    <p:set>
                                      <p:cBhvr>
                                        <p:cTn id="10" dur="1" fill="hold">
                                          <p:stCondLst>
                                            <p:cond delay="0"/>
                                          </p:stCondLst>
                                        </p:cTn>
                                        <p:tgtEl>
                                          <p:spTgt spid="20487"/>
                                        </p:tgtEl>
                                        <p:attrNameLst>
                                          <p:attrName>style.visibility</p:attrName>
                                        </p:attrNameLst>
                                      </p:cBhvr>
                                      <p:to>
                                        <p:strVal val="visible"/>
                                      </p:to>
                                    </p:set>
                                    <p:animEffect transition="in" filter="wipe(left)">
                                      <p:cBhvr>
                                        <p:cTn id="11" dur="500"/>
                                        <p:tgtEl>
                                          <p:spTgt spid="20487"/>
                                        </p:tgtEl>
                                      </p:cBhvr>
                                    </p:animEffect>
                                  </p:childTnLst>
                                </p:cTn>
                              </p:par>
                              <p:par>
                                <p:cTn id="12" presetID="22" presetClass="entr" presetSubtype="8" fill="hold" grpId="0" nodeType="withEffect">
                                  <p:stCondLst>
                                    <p:cond delay="6000"/>
                                  </p:stCondLst>
                                  <p:childTnLst>
                                    <p:set>
                                      <p:cBhvr>
                                        <p:cTn id="13" dur="1" fill="hold">
                                          <p:stCondLst>
                                            <p:cond delay="0"/>
                                          </p:stCondLst>
                                        </p:cTn>
                                        <p:tgtEl>
                                          <p:spTgt spid="20488"/>
                                        </p:tgtEl>
                                        <p:attrNameLst>
                                          <p:attrName>style.visibility</p:attrName>
                                        </p:attrNameLst>
                                      </p:cBhvr>
                                      <p:to>
                                        <p:strVal val="visible"/>
                                      </p:to>
                                    </p:set>
                                    <p:animEffect transition="in" filter="wipe(left)">
                                      <p:cBhvr>
                                        <p:cTn id="14" dur="500"/>
                                        <p:tgtEl>
                                          <p:spTgt spid="20488"/>
                                        </p:tgtEl>
                                      </p:cBhvr>
                                    </p:animEffect>
                                  </p:childTnLst>
                                </p:cTn>
                              </p:par>
                              <p:par>
                                <p:cTn id="15" presetID="22" presetClass="entr" presetSubtype="8" fill="hold" grpId="0" nodeType="withEffect">
                                  <p:stCondLst>
                                    <p:cond delay="11500"/>
                                  </p:stCondLst>
                                  <p:childTnLst>
                                    <p:set>
                                      <p:cBhvr>
                                        <p:cTn id="16" dur="1" fill="hold">
                                          <p:stCondLst>
                                            <p:cond delay="0"/>
                                          </p:stCondLst>
                                        </p:cTn>
                                        <p:tgtEl>
                                          <p:spTgt spid="20489"/>
                                        </p:tgtEl>
                                        <p:attrNameLst>
                                          <p:attrName>style.visibility</p:attrName>
                                        </p:attrNameLst>
                                      </p:cBhvr>
                                      <p:to>
                                        <p:strVal val="visible"/>
                                      </p:to>
                                    </p:set>
                                    <p:animEffect transition="in" filter="wipe(left)">
                                      <p:cBhvr>
                                        <p:cTn id="17" dur="500"/>
                                        <p:tgtEl>
                                          <p:spTgt spid="20489"/>
                                        </p:tgtEl>
                                      </p:cBhvr>
                                    </p:animEffect>
                                  </p:childTnLst>
                                </p:cTn>
                              </p:par>
                              <p:par>
                                <p:cTn id="18" presetID="22" presetClass="entr" presetSubtype="8" fill="hold" grpId="0" nodeType="withEffect">
                                  <p:stCondLst>
                                    <p:cond delay="10000"/>
                                  </p:stCondLst>
                                  <p:childTnLst>
                                    <p:set>
                                      <p:cBhvr>
                                        <p:cTn id="19" dur="1" fill="hold">
                                          <p:stCondLst>
                                            <p:cond delay="0"/>
                                          </p:stCondLst>
                                        </p:cTn>
                                        <p:tgtEl>
                                          <p:spTgt spid="20490"/>
                                        </p:tgtEl>
                                        <p:attrNameLst>
                                          <p:attrName>style.visibility</p:attrName>
                                        </p:attrNameLst>
                                      </p:cBhvr>
                                      <p:to>
                                        <p:strVal val="visible"/>
                                      </p:to>
                                    </p:set>
                                    <p:animEffect transition="in" filter="wipe(left)">
                                      <p:cBhvr>
                                        <p:cTn id="20" dur="500"/>
                                        <p:tgtEl>
                                          <p:spTgt spid="20490"/>
                                        </p:tgtEl>
                                      </p:cBhvr>
                                    </p:animEffect>
                                  </p:childTnLst>
                                </p:cTn>
                              </p:par>
                              <p:par>
                                <p:cTn id="21" presetID="22" presetClass="entr" presetSubtype="8" fill="hold" grpId="0" nodeType="withEffect">
                                  <p:stCondLst>
                                    <p:cond delay="15000"/>
                                  </p:stCondLst>
                                  <p:childTnLst>
                                    <p:set>
                                      <p:cBhvr>
                                        <p:cTn id="22" dur="1" fill="hold">
                                          <p:stCondLst>
                                            <p:cond delay="0"/>
                                          </p:stCondLst>
                                        </p:cTn>
                                        <p:tgtEl>
                                          <p:spTgt spid="20491"/>
                                        </p:tgtEl>
                                        <p:attrNameLst>
                                          <p:attrName>style.visibility</p:attrName>
                                        </p:attrNameLst>
                                      </p:cBhvr>
                                      <p:to>
                                        <p:strVal val="visible"/>
                                      </p:to>
                                    </p:set>
                                    <p:animEffect transition="in" filter="wipe(left)">
                                      <p:cBhvr>
                                        <p:cTn id="23" dur="5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20484"/>
                </p:tgtEl>
              </p:cMediaNode>
            </p:audio>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0495"/>
                </p:tgtEl>
              </p:cMediaNode>
            </p:audio>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20496"/>
                </p:tgtEl>
              </p:cMediaNode>
            </p:audio>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20497"/>
                </p:tgtEl>
              </p:cMediaNode>
            </p:audio>
          </p:childTnLst>
        </p:cTn>
      </p:par>
    </p:tnLst>
    <p:bldLst>
      <p:bldP spid="20487" grpId="0" animBg="1"/>
      <p:bldP spid="20488" grpId="0" animBg="1"/>
      <p:bldP spid="20489" grpId="0" animBg="1"/>
      <p:bldP spid="20490" grpId="0" animBg="1"/>
      <p:bldP spid="2049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1142</TotalTime>
  <Words>840</Words>
  <Application>Microsoft Office PowerPoint</Application>
  <PresentationFormat>On-screen Show (4:3)</PresentationFormat>
  <Paragraphs>70</Paragraphs>
  <Slides>15</Slides>
  <Notes>15</Notes>
  <HiddenSlides>0</HiddenSlides>
  <MMClips>38</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Doghouse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 and Shannon Allen</dc:creator>
  <cp:lastModifiedBy>Gabrysch, Emily</cp:lastModifiedBy>
  <cp:revision>41</cp:revision>
  <dcterms:created xsi:type="dcterms:W3CDTF">2008-03-01T16:51:31Z</dcterms:created>
  <dcterms:modified xsi:type="dcterms:W3CDTF">2016-03-14T12:29:42Z</dcterms:modified>
</cp:coreProperties>
</file>